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424" r:id="rId2"/>
    <p:sldId id="832" r:id="rId3"/>
    <p:sldId id="745" r:id="rId4"/>
    <p:sldId id="813" r:id="rId5"/>
    <p:sldId id="814" r:id="rId6"/>
    <p:sldId id="815" r:id="rId7"/>
    <p:sldId id="838" r:id="rId8"/>
    <p:sldId id="831" r:id="rId9"/>
    <p:sldId id="816" r:id="rId10"/>
    <p:sldId id="823" r:id="rId11"/>
    <p:sldId id="750" r:id="rId12"/>
    <p:sldId id="786" r:id="rId13"/>
    <p:sldId id="819" r:id="rId14"/>
    <p:sldId id="773" r:id="rId15"/>
    <p:sldId id="820" r:id="rId16"/>
    <p:sldId id="818" r:id="rId17"/>
    <p:sldId id="770" r:id="rId18"/>
    <p:sldId id="821" r:id="rId19"/>
    <p:sldId id="776" r:id="rId20"/>
    <p:sldId id="779" r:id="rId21"/>
    <p:sldId id="781" r:id="rId22"/>
    <p:sldId id="822" r:id="rId23"/>
    <p:sldId id="782" r:id="rId24"/>
    <p:sldId id="825" r:id="rId25"/>
    <p:sldId id="752" r:id="rId26"/>
    <p:sldId id="824" r:id="rId27"/>
    <p:sldId id="753" r:id="rId28"/>
    <p:sldId id="839" r:id="rId29"/>
    <p:sldId id="262" r:id="rId30"/>
    <p:sldId id="827" r:id="rId31"/>
    <p:sldId id="830" r:id="rId32"/>
    <p:sldId id="826" r:id="rId33"/>
    <p:sldId id="787" r:id="rId34"/>
    <p:sldId id="788" r:id="rId35"/>
    <p:sldId id="833" r:id="rId36"/>
    <p:sldId id="791" r:id="rId37"/>
    <p:sldId id="835" r:id="rId38"/>
    <p:sldId id="756" r:id="rId39"/>
    <p:sldId id="792" r:id="rId40"/>
    <p:sldId id="834" r:id="rId41"/>
    <p:sldId id="837" r:id="rId42"/>
    <p:sldId id="761" r:id="rId43"/>
    <p:sldId id="836" r:id="rId44"/>
    <p:sldId id="762" r:id="rId45"/>
    <p:sldId id="764" r:id="rId46"/>
    <p:sldId id="765" r:id="rId47"/>
    <p:sldId id="810" r:id="rId48"/>
    <p:sldId id="811" r:id="rId49"/>
    <p:sldId id="754" r:id="rId50"/>
    <p:sldId id="797" r:id="rId51"/>
    <p:sldId id="798" r:id="rId52"/>
    <p:sldId id="799" r:id="rId53"/>
    <p:sldId id="800" r:id="rId54"/>
    <p:sldId id="801" r:id="rId55"/>
    <p:sldId id="804" r:id="rId56"/>
    <p:sldId id="805" r:id="rId57"/>
    <p:sldId id="807" r:id="rId58"/>
    <p:sldId id="809" r:id="rId59"/>
    <p:sldId id="808" r:id="rId60"/>
    <p:sldId id="817" r:id="rId61"/>
    <p:sldId id="841" r:id="rId62"/>
    <p:sldId id="793" r:id="rId63"/>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EDA"/>
    <a:srgbClr val="542B81"/>
    <a:srgbClr val="FFFF00"/>
    <a:srgbClr val="4B8DD5"/>
    <a:srgbClr val="A683B1"/>
    <a:srgbClr val="B4B5E4"/>
    <a:srgbClr val="B80858"/>
    <a:srgbClr val="40D8E0"/>
    <a:srgbClr val="2BF5F0"/>
    <a:srgbClr val="75C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4627" autoAdjust="0"/>
  </p:normalViewPr>
  <p:slideViewPr>
    <p:cSldViewPr>
      <p:cViewPr varScale="1">
        <p:scale>
          <a:sx n="98" d="100"/>
          <a:sy n="98" d="100"/>
        </p:scale>
        <p:origin x="144" y="10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07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0771C-0ABB-4A09-9E87-87677AD5D69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it-IT"/>
        </a:p>
      </dgm:t>
    </dgm:pt>
    <dgm:pt modelId="{4C628526-1F6C-4C96-9F13-1C3AFA95DAE6}">
      <dgm:prSet phldrT="[Testo]" custT="1"/>
      <dgm:spPr/>
      <dgm:t>
        <a:bodyPr/>
        <a:lstStyle/>
        <a:p>
          <a:r>
            <a:rPr lang="it-IT" sz="1200" dirty="0"/>
            <a:t>Percorso nascita</a:t>
          </a:r>
        </a:p>
      </dgm:t>
    </dgm:pt>
    <dgm:pt modelId="{405068DF-EF01-4465-AEC7-D9E3CFFBBBD5}" type="parTrans" cxnId="{8EFF0740-6321-46FB-8B3F-FA8F00B4FF71}">
      <dgm:prSet/>
      <dgm:spPr/>
      <dgm:t>
        <a:bodyPr/>
        <a:lstStyle/>
        <a:p>
          <a:endParaRPr lang="it-IT" sz="3600"/>
        </a:p>
      </dgm:t>
    </dgm:pt>
    <dgm:pt modelId="{788ACB83-FAFD-4B86-8D04-8A884E2E0212}" type="sibTrans" cxnId="{8EFF0740-6321-46FB-8B3F-FA8F00B4FF71}">
      <dgm:prSet/>
      <dgm:spPr>
        <a:ln>
          <a:solidFill>
            <a:schemeClr val="bg1"/>
          </a:solidFill>
        </a:ln>
      </dgm:spPr>
      <dgm:t>
        <a:bodyPr/>
        <a:lstStyle/>
        <a:p>
          <a:endParaRPr lang="it-IT" sz="3600"/>
        </a:p>
      </dgm:t>
    </dgm:pt>
    <dgm:pt modelId="{729D8D9C-0224-400D-8B64-4BD29D6CE89C}">
      <dgm:prSet phldrT="[Testo]" custT="1"/>
      <dgm:spPr/>
      <dgm:t>
        <a:bodyPr/>
        <a:lstStyle/>
        <a:p>
          <a:r>
            <a:rPr lang="it-IT" sz="1200" dirty="0"/>
            <a:t>Spazio 0-5</a:t>
          </a:r>
        </a:p>
      </dgm:t>
    </dgm:pt>
    <dgm:pt modelId="{8682677D-E283-437A-B95C-EC0E14DA8233}" type="parTrans" cxnId="{8AEB041C-C469-499B-9A3F-66E410BC78C2}">
      <dgm:prSet/>
      <dgm:spPr/>
      <dgm:t>
        <a:bodyPr/>
        <a:lstStyle/>
        <a:p>
          <a:endParaRPr lang="it-IT" sz="3600"/>
        </a:p>
      </dgm:t>
    </dgm:pt>
    <dgm:pt modelId="{358E39AC-31D6-4757-A9D8-625C600E96F8}" type="sibTrans" cxnId="{8AEB041C-C469-499B-9A3F-66E410BC78C2}">
      <dgm:prSet/>
      <dgm:spPr>
        <a:solidFill>
          <a:schemeClr val="bg1"/>
        </a:solidFill>
        <a:ln>
          <a:solidFill>
            <a:schemeClr val="bg1"/>
          </a:solidFill>
        </a:ln>
      </dgm:spPr>
      <dgm:t>
        <a:bodyPr/>
        <a:lstStyle/>
        <a:p>
          <a:endParaRPr lang="it-IT" sz="3600"/>
        </a:p>
      </dgm:t>
    </dgm:pt>
    <dgm:pt modelId="{2C85A64D-9AA7-46A1-9F88-AFB75138F1A8}">
      <dgm:prSet phldrT="[Testo]" custT="1"/>
      <dgm:spPr/>
      <dgm:t>
        <a:bodyPr/>
        <a:lstStyle/>
        <a:p>
          <a:r>
            <a:rPr lang="it-IT" sz="1200" dirty="0"/>
            <a:t>Spazio giovani</a:t>
          </a:r>
        </a:p>
      </dgm:t>
    </dgm:pt>
    <dgm:pt modelId="{01EF6BB5-C51D-4017-816E-73DCCF8FDF28}" type="parTrans" cxnId="{633E069C-82DF-4B56-A751-A26BE47FE59E}">
      <dgm:prSet/>
      <dgm:spPr/>
      <dgm:t>
        <a:bodyPr/>
        <a:lstStyle/>
        <a:p>
          <a:endParaRPr lang="it-IT" sz="3600"/>
        </a:p>
      </dgm:t>
    </dgm:pt>
    <dgm:pt modelId="{C4F0298B-A4DD-4E33-8845-9B2610B1842D}" type="sibTrans" cxnId="{633E069C-82DF-4B56-A751-A26BE47FE59E}">
      <dgm:prSet/>
      <dgm:spPr>
        <a:solidFill>
          <a:schemeClr val="bg1"/>
        </a:solidFill>
        <a:ln>
          <a:solidFill>
            <a:schemeClr val="bg1"/>
          </a:solidFill>
        </a:ln>
      </dgm:spPr>
      <dgm:t>
        <a:bodyPr/>
        <a:lstStyle/>
        <a:p>
          <a:endParaRPr lang="it-IT" sz="3600"/>
        </a:p>
      </dgm:t>
    </dgm:pt>
    <dgm:pt modelId="{0ABE7C95-1E7A-45E3-A115-0BF2E1BCD8B7}">
      <dgm:prSet phldrT="[Testo]" custT="1"/>
      <dgm:spPr/>
      <dgm:t>
        <a:bodyPr/>
        <a:lstStyle/>
        <a:p>
          <a:r>
            <a:rPr lang="it-IT" sz="1200" dirty="0"/>
            <a:t>Sostegno genitorialità e coppia</a:t>
          </a:r>
        </a:p>
      </dgm:t>
    </dgm:pt>
    <dgm:pt modelId="{84FE604C-70C1-45FB-9270-17D01E31756F}" type="parTrans" cxnId="{E1E2AA70-A903-4A74-8D89-3BB66CF51222}">
      <dgm:prSet/>
      <dgm:spPr/>
      <dgm:t>
        <a:bodyPr/>
        <a:lstStyle/>
        <a:p>
          <a:endParaRPr lang="it-IT" sz="3600"/>
        </a:p>
      </dgm:t>
    </dgm:pt>
    <dgm:pt modelId="{DAC4C0C5-EBA5-4EF8-BEB5-B6E7A251CB4E}" type="sibTrans" cxnId="{E1E2AA70-A903-4A74-8D89-3BB66CF51222}">
      <dgm:prSet/>
      <dgm:spPr>
        <a:ln>
          <a:solidFill>
            <a:schemeClr val="bg1"/>
          </a:solidFill>
        </a:ln>
      </dgm:spPr>
      <dgm:t>
        <a:bodyPr/>
        <a:lstStyle/>
        <a:p>
          <a:endParaRPr lang="it-IT" sz="3600"/>
        </a:p>
      </dgm:t>
    </dgm:pt>
    <dgm:pt modelId="{FF162FD1-F9B9-40CE-AE64-2E8A07AEC8AA}">
      <dgm:prSet phldrT="[Testo]" custT="1"/>
      <dgm:spPr/>
      <dgm:t>
        <a:bodyPr/>
        <a:lstStyle/>
        <a:p>
          <a:r>
            <a:rPr lang="it-IT" sz="1200" dirty="0"/>
            <a:t>Tutale minori</a:t>
          </a:r>
        </a:p>
      </dgm:t>
    </dgm:pt>
    <dgm:pt modelId="{D67FF8AE-FAC2-4C89-A4F2-DAADBD90293A}" type="parTrans" cxnId="{33C3A7D3-CEF0-4CF3-B7FF-6E458BC89A9B}">
      <dgm:prSet/>
      <dgm:spPr/>
      <dgm:t>
        <a:bodyPr/>
        <a:lstStyle/>
        <a:p>
          <a:endParaRPr lang="it-IT" sz="3600"/>
        </a:p>
      </dgm:t>
    </dgm:pt>
    <dgm:pt modelId="{CC879762-6101-44B2-9E63-9724BA287DAC}" type="sibTrans" cxnId="{33C3A7D3-CEF0-4CF3-B7FF-6E458BC89A9B}">
      <dgm:prSet/>
      <dgm:spPr>
        <a:ln>
          <a:noFill/>
        </a:ln>
      </dgm:spPr>
      <dgm:t>
        <a:bodyPr/>
        <a:lstStyle/>
        <a:p>
          <a:endParaRPr lang="it-IT" sz="3600"/>
        </a:p>
      </dgm:t>
    </dgm:pt>
    <dgm:pt modelId="{94753E86-931B-4434-9B50-B28BE23D32A4}">
      <dgm:prSet phldrT="[Testo]" custT="1"/>
      <dgm:spPr/>
      <dgm:t>
        <a:bodyPr/>
        <a:lstStyle/>
        <a:p>
          <a:r>
            <a:rPr lang="it-IT" sz="1200" dirty="0"/>
            <a:t>Contrasto violenza di genere</a:t>
          </a:r>
        </a:p>
      </dgm:t>
    </dgm:pt>
    <dgm:pt modelId="{CB1A24C8-E48A-4725-9BB2-5985E626EB93}" type="parTrans" cxnId="{4ACF42F0-4E44-437B-A61A-3CF96A05562D}">
      <dgm:prSet/>
      <dgm:spPr/>
      <dgm:t>
        <a:bodyPr/>
        <a:lstStyle/>
        <a:p>
          <a:endParaRPr lang="it-IT" sz="3600"/>
        </a:p>
      </dgm:t>
    </dgm:pt>
    <dgm:pt modelId="{1A43A8AE-9B52-4F20-81F4-62FB426F7627}" type="sibTrans" cxnId="{4ACF42F0-4E44-437B-A61A-3CF96A05562D}">
      <dgm:prSet/>
      <dgm:spPr>
        <a:ln>
          <a:solidFill>
            <a:schemeClr val="bg1"/>
          </a:solidFill>
        </a:ln>
      </dgm:spPr>
      <dgm:t>
        <a:bodyPr/>
        <a:lstStyle/>
        <a:p>
          <a:endParaRPr lang="it-IT" sz="3600"/>
        </a:p>
      </dgm:t>
    </dgm:pt>
    <dgm:pt modelId="{0EC27928-94AE-409F-A9E0-CE5E9D73FC20}">
      <dgm:prSet phldrT="[Testo]" custT="1"/>
      <dgm:spPr/>
      <dgm:t>
        <a:bodyPr/>
        <a:lstStyle/>
        <a:p>
          <a:r>
            <a:rPr lang="it-IT" sz="1200" dirty="0"/>
            <a:t>Utenza fragile e/o con disagio sociale</a:t>
          </a:r>
        </a:p>
      </dgm:t>
    </dgm:pt>
    <dgm:pt modelId="{9D998FED-54C2-4149-9A97-97964710BB49}" type="parTrans" cxnId="{C376FDB5-4596-4A8B-A236-0FE48B3B8552}">
      <dgm:prSet/>
      <dgm:spPr/>
      <dgm:t>
        <a:bodyPr/>
        <a:lstStyle/>
        <a:p>
          <a:endParaRPr lang="it-IT" sz="3600"/>
        </a:p>
      </dgm:t>
    </dgm:pt>
    <dgm:pt modelId="{8D076E0F-76D9-4F6F-B81B-29AC3247FB90}" type="sibTrans" cxnId="{C376FDB5-4596-4A8B-A236-0FE48B3B8552}">
      <dgm:prSet/>
      <dgm:spPr>
        <a:ln>
          <a:solidFill>
            <a:schemeClr val="bg1"/>
          </a:solidFill>
        </a:ln>
      </dgm:spPr>
      <dgm:t>
        <a:bodyPr/>
        <a:lstStyle/>
        <a:p>
          <a:endParaRPr lang="it-IT" sz="3600"/>
        </a:p>
      </dgm:t>
    </dgm:pt>
    <dgm:pt modelId="{256C7C73-B2EB-4734-807B-331EAB940FEE}">
      <dgm:prSet phldrT="[Testo]" custT="1"/>
      <dgm:spPr/>
      <dgm:t>
        <a:bodyPr/>
        <a:lstStyle/>
        <a:p>
          <a:r>
            <a:rPr lang="it-IT" sz="1200" dirty="0"/>
            <a:t>IVG minori</a:t>
          </a:r>
        </a:p>
      </dgm:t>
    </dgm:pt>
    <dgm:pt modelId="{4A7676AB-A7B9-42EE-90F1-83FA2E4AB08D}" type="parTrans" cxnId="{CFFCB02F-45F7-41B0-8940-F66278EBB0B4}">
      <dgm:prSet/>
      <dgm:spPr/>
      <dgm:t>
        <a:bodyPr/>
        <a:lstStyle/>
        <a:p>
          <a:endParaRPr lang="it-IT" sz="3600"/>
        </a:p>
      </dgm:t>
    </dgm:pt>
    <dgm:pt modelId="{DA608C27-C1F3-4A97-BC6B-4169C24C51D7}" type="sibTrans" cxnId="{CFFCB02F-45F7-41B0-8940-F66278EBB0B4}">
      <dgm:prSet/>
      <dgm:spPr>
        <a:ln>
          <a:noFill/>
        </a:ln>
      </dgm:spPr>
      <dgm:t>
        <a:bodyPr/>
        <a:lstStyle/>
        <a:p>
          <a:endParaRPr lang="it-IT" sz="3600"/>
        </a:p>
      </dgm:t>
    </dgm:pt>
    <dgm:pt modelId="{66C04959-89BF-4C81-8579-A307C3EAF452}">
      <dgm:prSet phldrT="[Testo]" custT="1"/>
      <dgm:spPr/>
      <dgm:t>
        <a:bodyPr/>
        <a:lstStyle/>
        <a:p>
          <a:r>
            <a:rPr lang="it-IT" sz="1200" dirty="0"/>
            <a:t>Adozione </a:t>
          </a:r>
        </a:p>
      </dgm:t>
    </dgm:pt>
    <dgm:pt modelId="{594C8359-69CF-4084-BE14-8203B7550590}" type="parTrans" cxnId="{5B58ADB5-1829-4AD7-8DA1-F2C6C01277B1}">
      <dgm:prSet/>
      <dgm:spPr/>
      <dgm:t>
        <a:bodyPr/>
        <a:lstStyle/>
        <a:p>
          <a:endParaRPr lang="it-IT" sz="3600"/>
        </a:p>
      </dgm:t>
    </dgm:pt>
    <dgm:pt modelId="{65ADF672-F9EA-49DB-A286-66F49C32D817}" type="sibTrans" cxnId="{5B58ADB5-1829-4AD7-8DA1-F2C6C01277B1}">
      <dgm:prSet/>
      <dgm:spPr>
        <a:ln>
          <a:solidFill>
            <a:schemeClr val="bg1"/>
          </a:solidFill>
        </a:ln>
      </dgm:spPr>
      <dgm:t>
        <a:bodyPr/>
        <a:lstStyle/>
        <a:p>
          <a:endParaRPr lang="it-IT" sz="3600"/>
        </a:p>
      </dgm:t>
    </dgm:pt>
    <dgm:pt modelId="{B83830F8-8AB3-43E4-B4F9-BBAD15DCEDC1}">
      <dgm:prSet phldrT="[Testo]" custT="1"/>
      <dgm:spPr/>
      <dgm:t>
        <a:bodyPr/>
        <a:lstStyle/>
        <a:p>
          <a:r>
            <a:rPr lang="it-IT" sz="1200" dirty="0"/>
            <a:t>Affettività e sessualità</a:t>
          </a:r>
        </a:p>
      </dgm:t>
    </dgm:pt>
    <dgm:pt modelId="{37EE900C-38FC-41BB-ABE5-1EC14B733E04}" type="parTrans" cxnId="{45ACA2B7-12ED-4871-A31F-74F04B0E8A02}">
      <dgm:prSet/>
      <dgm:spPr/>
      <dgm:t>
        <a:bodyPr/>
        <a:lstStyle/>
        <a:p>
          <a:endParaRPr lang="it-IT" sz="3600"/>
        </a:p>
      </dgm:t>
    </dgm:pt>
    <dgm:pt modelId="{E8AA4B85-2192-4684-AF62-4FAB150B6D94}" type="sibTrans" cxnId="{45ACA2B7-12ED-4871-A31F-74F04B0E8A02}">
      <dgm:prSet/>
      <dgm:spPr>
        <a:ln>
          <a:noFill/>
        </a:ln>
      </dgm:spPr>
      <dgm:t>
        <a:bodyPr/>
        <a:lstStyle/>
        <a:p>
          <a:endParaRPr lang="it-IT" sz="3600"/>
        </a:p>
      </dgm:t>
    </dgm:pt>
    <dgm:pt modelId="{40C5BC5B-D896-4F6C-B0D6-21E77FA23FDA}">
      <dgm:prSet phldrT="[Testo]" custT="1"/>
      <dgm:spPr/>
      <dgm:t>
        <a:bodyPr/>
        <a:lstStyle/>
        <a:p>
          <a:r>
            <a:rPr lang="it-IT" sz="1200" dirty="0"/>
            <a:t>Interventi nelle scuole</a:t>
          </a:r>
        </a:p>
      </dgm:t>
    </dgm:pt>
    <dgm:pt modelId="{A45BC8E1-E26E-4FAB-B122-AD510A44267D}" type="parTrans" cxnId="{0CE5CB83-51EA-4BC6-B79A-0DEF3B0C4A02}">
      <dgm:prSet/>
      <dgm:spPr/>
      <dgm:t>
        <a:bodyPr/>
        <a:lstStyle/>
        <a:p>
          <a:endParaRPr lang="it-IT"/>
        </a:p>
      </dgm:t>
    </dgm:pt>
    <dgm:pt modelId="{37CAB31A-397F-43BB-84CB-DE4C8637CA0B}" type="sibTrans" cxnId="{0CE5CB83-51EA-4BC6-B79A-0DEF3B0C4A02}">
      <dgm:prSet/>
      <dgm:spPr/>
      <dgm:t>
        <a:bodyPr/>
        <a:lstStyle/>
        <a:p>
          <a:endParaRPr lang="it-IT"/>
        </a:p>
      </dgm:t>
    </dgm:pt>
    <dgm:pt modelId="{2E196D2E-910A-483B-9ED4-6E3ADD1B5F4E}">
      <dgm:prSet phldrT="[Testo]" custT="1"/>
      <dgm:spPr/>
      <dgm:t>
        <a:bodyPr/>
        <a:lstStyle/>
        <a:p>
          <a:r>
            <a:rPr lang="it-IT" sz="1200" dirty="0"/>
            <a:t>Prevenzione</a:t>
          </a:r>
        </a:p>
      </dgm:t>
    </dgm:pt>
    <dgm:pt modelId="{6F24B696-0103-4F8D-A245-68E2E197FE92}" type="parTrans" cxnId="{850687BF-76FB-43E4-B12D-8AC9B57D76C7}">
      <dgm:prSet/>
      <dgm:spPr/>
      <dgm:t>
        <a:bodyPr/>
        <a:lstStyle/>
        <a:p>
          <a:endParaRPr lang="it-IT"/>
        </a:p>
      </dgm:t>
    </dgm:pt>
    <dgm:pt modelId="{7DC82129-9D55-49D4-AE15-8B62FCD4FA58}" type="sibTrans" cxnId="{850687BF-76FB-43E4-B12D-8AC9B57D76C7}">
      <dgm:prSet/>
      <dgm:spPr/>
      <dgm:t>
        <a:bodyPr/>
        <a:lstStyle/>
        <a:p>
          <a:endParaRPr lang="it-IT"/>
        </a:p>
      </dgm:t>
    </dgm:pt>
    <dgm:pt modelId="{C7870B6A-6B17-4282-8AA8-CDF466F49C6E}" type="pres">
      <dgm:prSet presAssocID="{74B0771C-0ABB-4A09-9E87-87677AD5D696}" presName="cycle" presStyleCnt="0">
        <dgm:presLayoutVars>
          <dgm:dir/>
          <dgm:resizeHandles val="exact"/>
        </dgm:presLayoutVars>
      </dgm:prSet>
      <dgm:spPr/>
      <dgm:t>
        <a:bodyPr/>
        <a:lstStyle/>
        <a:p>
          <a:endParaRPr lang="it-IT"/>
        </a:p>
      </dgm:t>
    </dgm:pt>
    <dgm:pt modelId="{688FFE14-783D-419E-A409-4FA67F6C2D9F}" type="pres">
      <dgm:prSet presAssocID="{4C628526-1F6C-4C96-9F13-1C3AFA95DAE6}" presName="node" presStyleLbl="node1" presStyleIdx="0" presStyleCnt="12" custScaleX="221809" custScaleY="138124" custRadScaleRad="100929" custRadScaleInc="31170">
        <dgm:presLayoutVars>
          <dgm:bulletEnabled val="1"/>
        </dgm:presLayoutVars>
      </dgm:prSet>
      <dgm:spPr/>
      <dgm:t>
        <a:bodyPr/>
        <a:lstStyle/>
        <a:p>
          <a:endParaRPr lang="it-IT"/>
        </a:p>
      </dgm:t>
    </dgm:pt>
    <dgm:pt modelId="{3DCB8876-EC76-47F0-9B15-F5654B0F380F}" type="pres">
      <dgm:prSet presAssocID="{4C628526-1F6C-4C96-9F13-1C3AFA95DAE6}" presName="spNode" presStyleCnt="0"/>
      <dgm:spPr/>
    </dgm:pt>
    <dgm:pt modelId="{62FCED3A-C4D9-4541-9E27-30CFFE29F0F7}" type="pres">
      <dgm:prSet presAssocID="{788ACB83-FAFD-4B86-8D04-8A884E2E0212}" presName="sibTrans" presStyleLbl="sibTrans1D1" presStyleIdx="0" presStyleCnt="12"/>
      <dgm:spPr/>
      <dgm:t>
        <a:bodyPr/>
        <a:lstStyle/>
        <a:p>
          <a:endParaRPr lang="it-IT"/>
        </a:p>
      </dgm:t>
    </dgm:pt>
    <dgm:pt modelId="{DFE0D373-5F19-4318-8A84-BBAD3D7B02A1}" type="pres">
      <dgm:prSet presAssocID="{729D8D9C-0224-400D-8B64-4BD29D6CE89C}" presName="node" presStyleLbl="node1" presStyleIdx="1" presStyleCnt="12" custScaleX="237722" custScaleY="139556" custRadScaleRad="126138" custRadScaleInc="140501">
        <dgm:presLayoutVars>
          <dgm:bulletEnabled val="1"/>
        </dgm:presLayoutVars>
      </dgm:prSet>
      <dgm:spPr/>
      <dgm:t>
        <a:bodyPr/>
        <a:lstStyle/>
        <a:p>
          <a:endParaRPr lang="it-IT"/>
        </a:p>
      </dgm:t>
    </dgm:pt>
    <dgm:pt modelId="{D301F485-26A9-432A-B0B7-BA3F3485160B}" type="pres">
      <dgm:prSet presAssocID="{729D8D9C-0224-400D-8B64-4BD29D6CE89C}" presName="spNode" presStyleCnt="0"/>
      <dgm:spPr/>
    </dgm:pt>
    <dgm:pt modelId="{A7990C3E-0A8B-40EF-9DC1-A428778B4502}" type="pres">
      <dgm:prSet presAssocID="{358E39AC-31D6-4757-A9D8-625C600E96F8}" presName="sibTrans" presStyleLbl="sibTrans1D1" presStyleIdx="1" presStyleCnt="12"/>
      <dgm:spPr/>
      <dgm:t>
        <a:bodyPr/>
        <a:lstStyle/>
        <a:p>
          <a:endParaRPr lang="it-IT"/>
        </a:p>
      </dgm:t>
    </dgm:pt>
    <dgm:pt modelId="{CCB4F471-775A-4BD4-AB1D-B0780C5CDCE8}" type="pres">
      <dgm:prSet presAssocID="{2C85A64D-9AA7-46A1-9F88-AFB75138F1A8}" presName="node" presStyleLbl="node1" presStyleIdx="2" presStyleCnt="12" custScaleX="228027" custScaleY="132540" custRadScaleRad="118374" custRadScaleInc="31714">
        <dgm:presLayoutVars>
          <dgm:bulletEnabled val="1"/>
        </dgm:presLayoutVars>
      </dgm:prSet>
      <dgm:spPr/>
      <dgm:t>
        <a:bodyPr/>
        <a:lstStyle/>
        <a:p>
          <a:endParaRPr lang="it-IT"/>
        </a:p>
      </dgm:t>
    </dgm:pt>
    <dgm:pt modelId="{685999CE-4EDD-4AD9-A1E8-27CD5E939FC9}" type="pres">
      <dgm:prSet presAssocID="{2C85A64D-9AA7-46A1-9F88-AFB75138F1A8}" presName="spNode" presStyleCnt="0"/>
      <dgm:spPr/>
    </dgm:pt>
    <dgm:pt modelId="{538CBB44-0E30-47F2-9BA0-1A0E9FD5067F}" type="pres">
      <dgm:prSet presAssocID="{C4F0298B-A4DD-4E33-8845-9B2610B1842D}" presName="sibTrans" presStyleLbl="sibTrans1D1" presStyleIdx="2" presStyleCnt="12"/>
      <dgm:spPr/>
      <dgm:t>
        <a:bodyPr/>
        <a:lstStyle/>
        <a:p>
          <a:endParaRPr lang="it-IT"/>
        </a:p>
      </dgm:t>
    </dgm:pt>
    <dgm:pt modelId="{AD6BD216-001A-4C5E-994B-B75AAB1CB945}" type="pres">
      <dgm:prSet presAssocID="{0ABE7C95-1E7A-45E3-A115-0BF2E1BCD8B7}" presName="node" presStyleLbl="node1" presStyleIdx="3" presStyleCnt="12" custScaleX="228027" custScaleY="150551" custRadScaleRad="118826" custRadScaleInc="-24743">
        <dgm:presLayoutVars>
          <dgm:bulletEnabled val="1"/>
        </dgm:presLayoutVars>
      </dgm:prSet>
      <dgm:spPr/>
      <dgm:t>
        <a:bodyPr/>
        <a:lstStyle/>
        <a:p>
          <a:endParaRPr lang="it-IT"/>
        </a:p>
      </dgm:t>
    </dgm:pt>
    <dgm:pt modelId="{04C03176-5314-4A73-BF86-E14E8357BFEC}" type="pres">
      <dgm:prSet presAssocID="{0ABE7C95-1E7A-45E3-A115-0BF2E1BCD8B7}" presName="spNode" presStyleCnt="0"/>
      <dgm:spPr/>
    </dgm:pt>
    <dgm:pt modelId="{521AB037-E0A6-46F7-8499-88407E47B911}" type="pres">
      <dgm:prSet presAssocID="{DAC4C0C5-EBA5-4EF8-BEB5-B6E7A251CB4E}" presName="sibTrans" presStyleLbl="sibTrans1D1" presStyleIdx="3" presStyleCnt="12"/>
      <dgm:spPr/>
      <dgm:t>
        <a:bodyPr/>
        <a:lstStyle/>
        <a:p>
          <a:endParaRPr lang="it-IT"/>
        </a:p>
      </dgm:t>
    </dgm:pt>
    <dgm:pt modelId="{DE679D79-C6CE-4F28-9CB1-C5E8B856B6DA}" type="pres">
      <dgm:prSet presAssocID="{FF162FD1-F9B9-40CE-AE64-2E8A07AEC8AA}" presName="node" presStyleLbl="node1" presStyleIdx="4" presStyleCnt="12" custScaleX="224786" custScaleY="137130" custRadScaleRad="126424" custRadScaleInc="-139076">
        <dgm:presLayoutVars>
          <dgm:bulletEnabled val="1"/>
        </dgm:presLayoutVars>
      </dgm:prSet>
      <dgm:spPr/>
      <dgm:t>
        <a:bodyPr/>
        <a:lstStyle/>
        <a:p>
          <a:endParaRPr lang="it-IT"/>
        </a:p>
      </dgm:t>
    </dgm:pt>
    <dgm:pt modelId="{1945BFD6-A47B-46F3-A52B-FEBFDDFED7FB}" type="pres">
      <dgm:prSet presAssocID="{FF162FD1-F9B9-40CE-AE64-2E8A07AEC8AA}" presName="spNode" presStyleCnt="0"/>
      <dgm:spPr/>
    </dgm:pt>
    <dgm:pt modelId="{A6FC0FB1-2D7D-4520-9AFE-FAF72A25BF87}" type="pres">
      <dgm:prSet presAssocID="{CC879762-6101-44B2-9E63-9724BA287DAC}" presName="sibTrans" presStyleLbl="sibTrans1D1" presStyleIdx="4" presStyleCnt="12"/>
      <dgm:spPr/>
      <dgm:t>
        <a:bodyPr/>
        <a:lstStyle/>
        <a:p>
          <a:endParaRPr lang="it-IT"/>
        </a:p>
      </dgm:t>
    </dgm:pt>
    <dgm:pt modelId="{A3CE0EFF-4243-40AF-9E48-A143187447B3}" type="pres">
      <dgm:prSet presAssocID="{256C7C73-B2EB-4734-807B-331EAB940FEE}" presName="node" presStyleLbl="node1" presStyleIdx="5" presStyleCnt="12" custScaleX="224691" custScaleY="145170" custRadScaleRad="115965" custRadScaleInc="-171662">
        <dgm:presLayoutVars>
          <dgm:bulletEnabled val="1"/>
        </dgm:presLayoutVars>
      </dgm:prSet>
      <dgm:spPr/>
      <dgm:t>
        <a:bodyPr/>
        <a:lstStyle/>
        <a:p>
          <a:endParaRPr lang="it-IT"/>
        </a:p>
      </dgm:t>
    </dgm:pt>
    <dgm:pt modelId="{89B945C7-85DB-495C-AF9F-169B111525F8}" type="pres">
      <dgm:prSet presAssocID="{256C7C73-B2EB-4734-807B-331EAB940FEE}" presName="spNode" presStyleCnt="0"/>
      <dgm:spPr/>
    </dgm:pt>
    <dgm:pt modelId="{DF9103E7-D64A-4C1F-BDA1-412A8B8A36DE}" type="pres">
      <dgm:prSet presAssocID="{DA608C27-C1F3-4A97-BC6B-4169C24C51D7}" presName="sibTrans" presStyleLbl="sibTrans1D1" presStyleIdx="5" presStyleCnt="12"/>
      <dgm:spPr/>
      <dgm:t>
        <a:bodyPr/>
        <a:lstStyle/>
        <a:p>
          <a:endParaRPr lang="it-IT"/>
        </a:p>
      </dgm:t>
    </dgm:pt>
    <dgm:pt modelId="{9BE9C2BC-991B-4F0A-BF48-A0B830A70EA7}" type="pres">
      <dgm:prSet presAssocID="{94753E86-931B-4434-9B50-B28BE23D32A4}" presName="node" presStyleLbl="node1" presStyleIdx="6" presStyleCnt="12" custScaleX="218787" custScaleY="153567" custRadScaleRad="100283" custRadScaleInc="-121111">
        <dgm:presLayoutVars>
          <dgm:bulletEnabled val="1"/>
        </dgm:presLayoutVars>
      </dgm:prSet>
      <dgm:spPr/>
      <dgm:t>
        <a:bodyPr/>
        <a:lstStyle/>
        <a:p>
          <a:endParaRPr lang="it-IT"/>
        </a:p>
      </dgm:t>
    </dgm:pt>
    <dgm:pt modelId="{1077469F-10AB-4B8E-9A9C-10A3A6A7DFF1}" type="pres">
      <dgm:prSet presAssocID="{94753E86-931B-4434-9B50-B28BE23D32A4}" presName="spNode" presStyleCnt="0"/>
      <dgm:spPr/>
    </dgm:pt>
    <dgm:pt modelId="{2B7A528A-F223-42F6-85A1-FB9F114B9260}" type="pres">
      <dgm:prSet presAssocID="{1A43A8AE-9B52-4F20-81F4-62FB426F7627}" presName="sibTrans" presStyleLbl="sibTrans1D1" presStyleIdx="6" presStyleCnt="12"/>
      <dgm:spPr/>
      <dgm:t>
        <a:bodyPr/>
        <a:lstStyle/>
        <a:p>
          <a:endParaRPr lang="it-IT"/>
        </a:p>
      </dgm:t>
    </dgm:pt>
    <dgm:pt modelId="{65497CDC-067B-4051-A1CA-915C744EA76C}" type="pres">
      <dgm:prSet presAssocID="{0EC27928-94AE-409F-A9E0-CE5E9D73FC20}" presName="node" presStyleLbl="node1" presStyleIdx="7" presStyleCnt="12" custScaleX="230224" custScaleY="147040">
        <dgm:presLayoutVars>
          <dgm:bulletEnabled val="1"/>
        </dgm:presLayoutVars>
      </dgm:prSet>
      <dgm:spPr/>
      <dgm:t>
        <a:bodyPr/>
        <a:lstStyle/>
        <a:p>
          <a:endParaRPr lang="it-IT"/>
        </a:p>
      </dgm:t>
    </dgm:pt>
    <dgm:pt modelId="{0F8C07F8-5E55-4A58-85C1-B51ACDA6BE63}" type="pres">
      <dgm:prSet presAssocID="{0EC27928-94AE-409F-A9E0-CE5E9D73FC20}" presName="spNode" presStyleCnt="0"/>
      <dgm:spPr/>
    </dgm:pt>
    <dgm:pt modelId="{EC713C3D-1B77-431F-962C-1197AF2229DF}" type="pres">
      <dgm:prSet presAssocID="{8D076E0F-76D9-4F6F-B81B-29AC3247FB90}" presName="sibTrans" presStyleLbl="sibTrans1D1" presStyleIdx="7" presStyleCnt="12"/>
      <dgm:spPr/>
      <dgm:t>
        <a:bodyPr/>
        <a:lstStyle/>
        <a:p>
          <a:endParaRPr lang="it-IT"/>
        </a:p>
      </dgm:t>
    </dgm:pt>
    <dgm:pt modelId="{F7426909-028B-422A-ABC4-CA9C73E1FE4C}" type="pres">
      <dgm:prSet presAssocID="{66C04959-89BF-4C81-8579-A307C3EAF452}" presName="node" presStyleLbl="node1" presStyleIdx="8" presStyleCnt="12" custScaleX="187299" custScaleY="146594">
        <dgm:presLayoutVars>
          <dgm:bulletEnabled val="1"/>
        </dgm:presLayoutVars>
      </dgm:prSet>
      <dgm:spPr/>
      <dgm:t>
        <a:bodyPr/>
        <a:lstStyle/>
        <a:p>
          <a:endParaRPr lang="it-IT"/>
        </a:p>
      </dgm:t>
    </dgm:pt>
    <dgm:pt modelId="{9306E71E-8A20-4A0F-B7A6-553593A323EC}" type="pres">
      <dgm:prSet presAssocID="{66C04959-89BF-4C81-8579-A307C3EAF452}" presName="spNode" presStyleCnt="0"/>
      <dgm:spPr/>
    </dgm:pt>
    <dgm:pt modelId="{ADF8417F-6435-4E32-9D1B-38B8D90448D4}" type="pres">
      <dgm:prSet presAssocID="{65ADF672-F9EA-49DB-A286-66F49C32D817}" presName="sibTrans" presStyleLbl="sibTrans1D1" presStyleIdx="8" presStyleCnt="12"/>
      <dgm:spPr/>
      <dgm:t>
        <a:bodyPr/>
        <a:lstStyle/>
        <a:p>
          <a:endParaRPr lang="it-IT"/>
        </a:p>
      </dgm:t>
    </dgm:pt>
    <dgm:pt modelId="{B9F57758-B29A-41C5-B60C-CC1135BCE274}" type="pres">
      <dgm:prSet presAssocID="{B83830F8-8AB3-43E4-B4F9-BBAD15DCEDC1}" presName="node" presStyleLbl="node1" presStyleIdx="9" presStyleCnt="12" custScaleX="187299" custScaleY="146594" custRadScaleRad="108207" custRadScaleInc="-74885">
        <dgm:presLayoutVars>
          <dgm:bulletEnabled val="1"/>
        </dgm:presLayoutVars>
      </dgm:prSet>
      <dgm:spPr/>
      <dgm:t>
        <a:bodyPr/>
        <a:lstStyle/>
        <a:p>
          <a:endParaRPr lang="it-IT"/>
        </a:p>
      </dgm:t>
    </dgm:pt>
    <dgm:pt modelId="{853DDD3B-4FEF-4AEC-9DCF-B5283973CC9D}" type="pres">
      <dgm:prSet presAssocID="{B83830F8-8AB3-43E4-B4F9-BBAD15DCEDC1}" presName="spNode" presStyleCnt="0"/>
      <dgm:spPr/>
    </dgm:pt>
    <dgm:pt modelId="{98C000BF-907F-4589-8012-DC842B0D6342}" type="pres">
      <dgm:prSet presAssocID="{E8AA4B85-2192-4684-AF62-4FAB150B6D94}" presName="sibTrans" presStyleLbl="sibTrans1D1" presStyleIdx="9" presStyleCnt="12"/>
      <dgm:spPr/>
      <dgm:t>
        <a:bodyPr/>
        <a:lstStyle/>
        <a:p>
          <a:endParaRPr lang="it-IT"/>
        </a:p>
      </dgm:t>
    </dgm:pt>
    <dgm:pt modelId="{BCE11182-DDEF-49F1-AEFB-D6671B13C484}" type="pres">
      <dgm:prSet presAssocID="{40C5BC5B-D896-4F6C-B0D6-21E77FA23FDA}" presName="node" presStyleLbl="node1" presStyleIdx="10" presStyleCnt="12" custScaleX="221049" custScaleY="134204" custRadScaleRad="107840" custRadScaleInc="-110092">
        <dgm:presLayoutVars>
          <dgm:bulletEnabled val="1"/>
        </dgm:presLayoutVars>
      </dgm:prSet>
      <dgm:spPr/>
      <dgm:t>
        <a:bodyPr/>
        <a:lstStyle/>
        <a:p>
          <a:endParaRPr lang="it-IT"/>
        </a:p>
      </dgm:t>
    </dgm:pt>
    <dgm:pt modelId="{1E48D62B-B50D-4535-A9E7-84C8C4FAA61E}" type="pres">
      <dgm:prSet presAssocID="{40C5BC5B-D896-4F6C-B0D6-21E77FA23FDA}" presName="spNode" presStyleCnt="0"/>
      <dgm:spPr/>
    </dgm:pt>
    <dgm:pt modelId="{8BF80204-43C8-4A9E-A74A-F872214C98F2}" type="pres">
      <dgm:prSet presAssocID="{37CAB31A-397F-43BB-84CB-DE4C8637CA0B}" presName="sibTrans" presStyleLbl="sibTrans1D1" presStyleIdx="10" presStyleCnt="12"/>
      <dgm:spPr/>
      <dgm:t>
        <a:bodyPr/>
        <a:lstStyle/>
        <a:p>
          <a:endParaRPr lang="it-IT"/>
        </a:p>
      </dgm:t>
    </dgm:pt>
    <dgm:pt modelId="{DF25EDD7-8D7F-4125-A9E2-10642DA3F473}" type="pres">
      <dgm:prSet presAssocID="{2E196D2E-910A-483B-9ED4-6E3ADD1B5F4E}" presName="node" presStyleLbl="node1" presStyleIdx="11" presStyleCnt="12" custScaleX="251718" custScaleY="94384" custRadScaleRad="107073" custRadScaleInc="-122909">
        <dgm:presLayoutVars>
          <dgm:bulletEnabled val="1"/>
        </dgm:presLayoutVars>
      </dgm:prSet>
      <dgm:spPr/>
      <dgm:t>
        <a:bodyPr/>
        <a:lstStyle/>
        <a:p>
          <a:endParaRPr lang="it-IT"/>
        </a:p>
      </dgm:t>
    </dgm:pt>
    <dgm:pt modelId="{3D7312E7-D431-45D7-91F2-DA7505A4491A}" type="pres">
      <dgm:prSet presAssocID="{2E196D2E-910A-483B-9ED4-6E3ADD1B5F4E}" presName="spNode" presStyleCnt="0"/>
      <dgm:spPr/>
    </dgm:pt>
    <dgm:pt modelId="{0DADF33F-ECBE-451F-90F4-56E4A258C017}" type="pres">
      <dgm:prSet presAssocID="{7DC82129-9D55-49D4-AE15-8B62FCD4FA58}" presName="sibTrans" presStyleLbl="sibTrans1D1" presStyleIdx="11" presStyleCnt="12"/>
      <dgm:spPr/>
      <dgm:t>
        <a:bodyPr/>
        <a:lstStyle/>
        <a:p>
          <a:endParaRPr lang="it-IT"/>
        </a:p>
      </dgm:t>
    </dgm:pt>
  </dgm:ptLst>
  <dgm:cxnLst>
    <dgm:cxn modelId="{0F66C63B-C98E-4FEA-80C8-7DDF6FD244DD}" type="presOf" srcId="{40C5BC5B-D896-4F6C-B0D6-21E77FA23FDA}" destId="{BCE11182-DDEF-49F1-AEFB-D6671B13C484}" srcOrd="0" destOrd="0" presId="urn:microsoft.com/office/officeart/2005/8/layout/cycle6"/>
    <dgm:cxn modelId="{501F855A-4C59-4B05-B0F0-4838C4A7EF86}" type="presOf" srcId="{1A43A8AE-9B52-4F20-81F4-62FB426F7627}" destId="{2B7A528A-F223-42F6-85A1-FB9F114B9260}" srcOrd="0" destOrd="0" presId="urn:microsoft.com/office/officeart/2005/8/layout/cycle6"/>
    <dgm:cxn modelId="{DA2E96E9-A404-4D9D-9294-5B7769E8E5D2}" type="presOf" srcId="{CC879762-6101-44B2-9E63-9724BA287DAC}" destId="{A6FC0FB1-2D7D-4520-9AFE-FAF72A25BF87}" srcOrd="0" destOrd="0" presId="urn:microsoft.com/office/officeart/2005/8/layout/cycle6"/>
    <dgm:cxn modelId="{CFFCB02F-45F7-41B0-8940-F66278EBB0B4}" srcId="{74B0771C-0ABB-4A09-9E87-87677AD5D696}" destId="{256C7C73-B2EB-4734-807B-331EAB940FEE}" srcOrd="5" destOrd="0" parTransId="{4A7676AB-A7B9-42EE-90F1-83FA2E4AB08D}" sibTransId="{DA608C27-C1F3-4A97-BC6B-4169C24C51D7}"/>
    <dgm:cxn modelId="{C43724B1-DCF1-496D-8238-A51D20C9E1C2}" type="presOf" srcId="{788ACB83-FAFD-4B86-8D04-8A884E2E0212}" destId="{62FCED3A-C4D9-4541-9E27-30CFFE29F0F7}" srcOrd="0" destOrd="0" presId="urn:microsoft.com/office/officeart/2005/8/layout/cycle6"/>
    <dgm:cxn modelId="{0CE5CB83-51EA-4BC6-B79A-0DEF3B0C4A02}" srcId="{74B0771C-0ABB-4A09-9E87-87677AD5D696}" destId="{40C5BC5B-D896-4F6C-B0D6-21E77FA23FDA}" srcOrd="10" destOrd="0" parTransId="{A45BC8E1-E26E-4FAB-B122-AD510A44267D}" sibTransId="{37CAB31A-397F-43BB-84CB-DE4C8637CA0B}"/>
    <dgm:cxn modelId="{E1E2AA70-A903-4A74-8D89-3BB66CF51222}" srcId="{74B0771C-0ABB-4A09-9E87-87677AD5D696}" destId="{0ABE7C95-1E7A-45E3-A115-0BF2E1BCD8B7}" srcOrd="3" destOrd="0" parTransId="{84FE604C-70C1-45FB-9270-17D01E31756F}" sibTransId="{DAC4C0C5-EBA5-4EF8-BEB5-B6E7A251CB4E}"/>
    <dgm:cxn modelId="{9A8BB36A-D064-4043-8D75-5D7FEB2AE25E}" type="presOf" srcId="{37CAB31A-397F-43BB-84CB-DE4C8637CA0B}" destId="{8BF80204-43C8-4A9E-A74A-F872214C98F2}" srcOrd="0" destOrd="0" presId="urn:microsoft.com/office/officeart/2005/8/layout/cycle6"/>
    <dgm:cxn modelId="{4ACF42F0-4E44-437B-A61A-3CF96A05562D}" srcId="{74B0771C-0ABB-4A09-9E87-87677AD5D696}" destId="{94753E86-931B-4434-9B50-B28BE23D32A4}" srcOrd="6" destOrd="0" parTransId="{CB1A24C8-E48A-4725-9BB2-5985E626EB93}" sibTransId="{1A43A8AE-9B52-4F20-81F4-62FB426F7627}"/>
    <dgm:cxn modelId="{2813999B-2C73-4795-A82D-6AE7047A2025}" type="presOf" srcId="{DAC4C0C5-EBA5-4EF8-BEB5-B6E7A251CB4E}" destId="{521AB037-E0A6-46F7-8499-88407E47B911}" srcOrd="0" destOrd="0" presId="urn:microsoft.com/office/officeart/2005/8/layout/cycle6"/>
    <dgm:cxn modelId="{33C3A7D3-CEF0-4CF3-B7FF-6E458BC89A9B}" srcId="{74B0771C-0ABB-4A09-9E87-87677AD5D696}" destId="{FF162FD1-F9B9-40CE-AE64-2E8A07AEC8AA}" srcOrd="4" destOrd="0" parTransId="{D67FF8AE-FAC2-4C89-A4F2-DAADBD90293A}" sibTransId="{CC879762-6101-44B2-9E63-9724BA287DAC}"/>
    <dgm:cxn modelId="{45ACA2B7-12ED-4871-A31F-74F04B0E8A02}" srcId="{74B0771C-0ABB-4A09-9E87-87677AD5D696}" destId="{B83830F8-8AB3-43E4-B4F9-BBAD15DCEDC1}" srcOrd="9" destOrd="0" parTransId="{37EE900C-38FC-41BB-ABE5-1EC14B733E04}" sibTransId="{E8AA4B85-2192-4684-AF62-4FAB150B6D94}"/>
    <dgm:cxn modelId="{CFD76A77-123B-408E-AF43-1DFC024E6120}" type="presOf" srcId="{65ADF672-F9EA-49DB-A286-66F49C32D817}" destId="{ADF8417F-6435-4E32-9D1B-38B8D90448D4}" srcOrd="0" destOrd="0" presId="urn:microsoft.com/office/officeart/2005/8/layout/cycle6"/>
    <dgm:cxn modelId="{503CFDD3-0836-4313-B30E-EAB211967592}" type="presOf" srcId="{B83830F8-8AB3-43E4-B4F9-BBAD15DCEDC1}" destId="{B9F57758-B29A-41C5-B60C-CC1135BCE274}" srcOrd="0" destOrd="0" presId="urn:microsoft.com/office/officeart/2005/8/layout/cycle6"/>
    <dgm:cxn modelId="{850687BF-76FB-43E4-B12D-8AC9B57D76C7}" srcId="{74B0771C-0ABB-4A09-9E87-87677AD5D696}" destId="{2E196D2E-910A-483B-9ED4-6E3ADD1B5F4E}" srcOrd="11" destOrd="0" parTransId="{6F24B696-0103-4F8D-A245-68E2E197FE92}" sibTransId="{7DC82129-9D55-49D4-AE15-8B62FCD4FA58}"/>
    <dgm:cxn modelId="{317EA79B-70DA-4B3B-8011-2AED0B402F82}" type="presOf" srcId="{C4F0298B-A4DD-4E33-8845-9B2610B1842D}" destId="{538CBB44-0E30-47F2-9BA0-1A0E9FD5067F}" srcOrd="0" destOrd="0" presId="urn:microsoft.com/office/officeart/2005/8/layout/cycle6"/>
    <dgm:cxn modelId="{EE4611C5-04A5-4198-B176-31DDCFEA19BD}" type="presOf" srcId="{2E196D2E-910A-483B-9ED4-6E3ADD1B5F4E}" destId="{DF25EDD7-8D7F-4125-A9E2-10642DA3F473}" srcOrd="0" destOrd="0" presId="urn:microsoft.com/office/officeart/2005/8/layout/cycle6"/>
    <dgm:cxn modelId="{BBE326FD-551D-4A20-969E-E21CAEB607D5}" type="presOf" srcId="{0EC27928-94AE-409F-A9E0-CE5E9D73FC20}" destId="{65497CDC-067B-4051-A1CA-915C744EA76C}" srcOrd="0" destOrd="0" presId="urn:microsoft.com/office/officeart/2005/8/layout/cycle6"/>
    <dgm:cxn modelId="{A309B144-6876-434D-9482-2BB634210315}" type="presOf" srcId="{DA608C27-C1F3-4A97-BC6B-4169C24C51D7}" destId="{DF9103E7-D64A-4C1F-BDA1-412A8B8A36DE}" srcOrd="0" destOrd="0" presId="urn:microsoft.com/office/officeart/2005/8/layout/cycle6"/>
    <dgm:cxn modelId="{49237BEC-C7FC-480E-862A-0F5494590B1F}" type="presOf" srcId="{94753E86-931B-4434-9B50-B28BE23D32A4}" destId="{9BE9C2BC-991B-4F0A-BF48-A0B830A70EA7}" srcOrd="0" destOrd="0" presId="urn:microsoft.com/office/officeart/2005/8/layout/cycle6"/>
    <dgm:cxn modelId="{C376FDB5-4596-4A8B-A236-0FE48B3B8552}" srcId="{74B0771C-0ABB-4A09-9E87-87677AD5D696}" destId="{0EC27928-94AE-409F-A9E0-CE5E9D73FC20}" srcOrd="7" destOrd="0" parTransId="{9D998FED-54C2-4149-9A97-97964710BB49}" sibTransId="{8D076E0F-76D9-4F6F-B81B-29AC3247FB90}"/>
    <dgm:cxn modelId="{E633FE32-0CF0-4C46-BFE1-A7C02C4ED71B}" type="presOf" srcId="{2C85A64D-9AA7-46A1-9F88-AFB75138F1A8}" destId="{CCB4F471-775A-4BD4-AB1D-B0780C5CDCE8}" srcOrd="0" destOrd="0" presId="urn:microsoft.com/office/officeart/2005/8/layout/cycle6"/>
    <dgm:cxn modelId="{4BB557B1-21D9-419B-A9F2-ECDFBE209F20}" type="presOf" srcId="{E8AA4B85-2192-4684-AF62-4FAB150B6D94}" destId="{98C000BF-907F-4589-8012-DC842B0D6342}" srcOrd="0" destOrd="0" presId="urn:microsoft.com/office/officeart/2005/8/layout/cycle6"/>
    <dgm:cxn modelId="{EFED2C60-7F79-4FDE-B97A-5D6D5E8873DA}" type="presOf" srcId="{66C04959-89BF-4C81-8579-A307C3EAF452}" destId="{F7426909-028B-422A-ABC4-CA9C73E1FE4C}" srcOrd="0" destOrd="0" presId="urn:microsoft.com/office/officeart/2005/8/layout/cycle6"/>
    <dgm:cxn modelId="{633E069C-82DF-4B56-A751-A26BE47FE59E}" srcId="{74B0771C-0ABB-4A09-9E87-87677AD5D696}" destId="{2C85A64D-9AA7-46A1-9F88-AFB75138F1A8}" srcOrd="2" destOrd="0" parTransId="{01EF6BB5-C51D-4017-816E-73DCCF8FDF28}" sibTransId="{C4F0298B-A4DD-4E33-8845-9B2610B1842D}"/>
    <dgm:cxn modelId="{EBFF1E22-55CB-4DD1-821D-29E2BAFA72A3}" type="presOf" srcId="{256C7C73-B2EB-4734-807B-331EAB940FEE}" destId="{A3CE0EFF-4243-40AF-9E48-A143187447B3}" srcOrd="0" destOrd="0" presId="urn:microsoft.com/office/officeart/2005/8/layout/cycle6"/>
    <dgm:cxn modelId="{8EFF0740-6321-46FB-8B3F-FA8F00B4FF71}" srcId="{74B0771C-0ABB-4A09-9E87-87677AD5D696}" destId="{4C628526-1F6C-4C96-9F13-1C3AFA95DAE6}" srcOrd="0" destOrd="0" parTransId="{405068DF-EF01-4465-AEC7-D9E3CFFBBBD5}" sibTransId="{788ACB83-FAFD-4B86-8D04-8A884E2E0212}"/>
    <dgm:cxn modelId="{1EAECE62-3D0A-4741-900C-3E23400B1E42}" type="presOf" srcId="{729D8D9C-0224-400D-8B64-4BD29D6CE89C}" destId="{DFE0D373-5F19-4318-8A84-BBAD3D7B02A1}" srcOrd="0" destOrd="0" presId="urn:microsoft.com/office/officeart/2005/8/layout/cycle6"/>
    <dgm:cxn modelId="{68D89109-E8AE-40D1-8274-5F1765A2A103}" type="presOf" srcId="{7DC82129-9D55-49D4-AE15-8B62FCD4FA58}" destId="{0DADF33F-ECBE-451F-90F4-56E4A258C017}" srcOrd="0" destOrd="0" presId="urn:microsoft.com/office/officeart/2005/8/layout/cycle6"/>
    <dgm:cxn modelId="{D0B46862-C3C5-4EF8-BC20-BA4E0C9ABE70}" type="presOf" srcId="{358E39AC-31D6-4757-A9D8-625C600E96F8}" destId="{A7990C3E-0A8B-40EF-9DC1-A428778B4502}" srcOrd="0" destOrd="0" presId="urn:microsoft.com/office/officeart/2005/8/layout/cycle6"/>
    <dgm:cxn modelId="{B8316687-23EC-44F0-96AD-ADAC445C4A56}" type="presOf" srcId="{8D076E0F-76D9-4F6F-B81B-29AC3247FB90}" destId="{EC713C3D-1B77-431F-962C-1197AF2229DF}" srcOrd="0" destOrd="0" presId="urn:microsoft.com/office/officeart/2005/8/layout/cycle6"/>
    <dgm:cxn modelId="{5B58ADB5-1829-4AD7-8DA1-F2C6C01277B1}" srcId="{74B0771C-0ABB-4A09-9E87-87677AD5D696}" destId="{66C04959-89BF-4C81-8579-A307C3EAF452}" srcOrd="8" destOrd="0" parTransId="{594C8359-69CF-4084-BE14-8203B7550590}" sibTransId="{65ADF672-F9EA-49DB-A286-66F49C32D817}"/>
    <dgm:cxn modelId="{1D763EE9-D886-47C8-97D3-D60EFFA4EDC6}" type="presOf" srcId="{0ABE7C95-1E7A-45E3-A115-0BF2E1BCD8B7}" destId="{AD6BD216-001A-4C5E-994B-B75AAB1CB945}" srcOrd="0" destOrd="0" presId="urn:microsoft.com/office/officeart/2005/8/layout/cycle6"/>
    <dgm:cxn modelId="{8AEB041C-C469-499B-9A3F-66E410BC78C2}" srcId="{74B0771C-0ABB-4A09-9E87-87677AD5D696}" destId="{729D8D9C-0224-400D-8B64-4BD29D6CE89C}" srcOrd="1" destOrd="0" parTransId="{8682677D-E283-437A-B95C-EC0E14DA8233}" sibTransId="{358E39AC-31D6-4757-A9D8-625C600E96F8}"/>
    <dgm:cxn modelId="{8BC88E50-D832-4ABA-8F06-8FE3FEE740BF}" type="presOf" srcId="{FF162FD1-F9B9-40CE-AE64-2E8A07AEC8AA}" destId="{DE679D79-C6CE-4F28-9CB1-C5E8B856B6DA}" srcOrd="0" destOrd="0" presId="urn:microsoft.com/office/officeart/2005/8/layout/cycle6"/>
    <dgm:cxn modelId="{F6234C60-30F2-4450-BFA5-E3AD99B7296A}" type="presOf" srcId="{4C628526-1F6C-4C96-9F13-1C3AFA95DAE6}" destId="{688FFE14-783D-419E-A409-4FA67F6C2D9F}" srcOrd="0" destOrd="0" presId="urn:microsoft.com/office/officeart/2005/8/layout/cycle6"/>
    <dgm:cxn modelId="{22F39163-7A2A-479D-99C1-6A07AF0BE5F8}" type="presOf" srcId="{74B0771C-0ABB-4A09-9E87-87677AD5D696}" destId="{C7870B6A-6B17-4282-8AA8-CDF466F49C6E}" srcOrd="0" destOrd="0" presId="urn:microsoft.com/office/officeart/2005/8/layout/cycle6"/>
    <dgm:cxn modelId="{86FB6136-2ED8-4594-9A7F-1C37A1D82123}" type="presParOf" srcId="{C7870B6A-6B17-4282-8AA8-CDF466F49C6E}" destId="{688FFE14-783D-419E-A409-4FA67F6C2D9F}" srcOrd="0" destOrd="0" presId="urn:microsoft.com/office/officeart/2005/8/layout/cycle6"/>
    <dgm:cxn modelId="{5EB27ABC-D6C1-4DD0-929C-AF0C9BD7DCDD}" type="presParOf" srcId="{C7870B6A-6B17-4282-8AA8-CDF466F49C6E}" destId="{3DCB8876-EC76-47F0-9B15-F5654B0F380F}" srcOrd="1" destOrd="0" presId="urn:microsoft.com/office/officeart/2005/8/layout/cycle6"/>
    <dgm:cxn modelId="{9EDE9F6F-3C23-452E-8766-0BA1EDB38905}" type="presParOf" srcId="{C7870B6A-6B17-4282-8AA8-CDF466F49C6E}" destId="{62FCED3A-C4D9-4541-9E27-30CFFE29F0F7}" srcOrd="2" destOrd="0" presId="urn:microsoft.com/office/officeart/2005/8/layout/cycle6"/>
    <dgm:cxn modelId="{35F1FCE0-F258-4022-B50C-0859882B9B43}" type="presParOf" srcId="{C7870B6A-6B17-4282-8AA8-CDF466F49C6E}" destId="{DFE0D373-5F19-4318-8A84-BBAD3D7B02A1}" srcOrd="3" destOrd="0" presId="urn:microsoft.com/office/officeart/2005/8/layout/cycle6"/>
    <dgm:cxn modelId="{430972E6-D61F-4E4D-ABB4-B29ECEB36D37}" type="presParOf" srcId="{C7870B6A-6B17-4282-8AA8-CDF466F49C6E}" destId="{D301F485-26A9-432A-B0B7-BA3F3485160B}" srcOrd="4" destOrd="0" presId="urn:microsoft.com/office/officeart/2005/8/layout/cycle6"/>
    <dgm:cxn modelId="{422595B1-17FA-4593-B612-2AA679978E3A}" type="presParOf" srcId="{C7870B6A-6B17-4282-8AA8-CDF466F49C6E}" destId="{A7990C3E-0A8B-40EF-9DC1-A428778B4502}" srcOrd="5" destOrd="0" presId="urn:microsoft.com/office/officeart/2005/8/layout/cycle6"/>
    <dgm:cxn modelId="{E7ABB1F2-3A6E-418E-9A7E-C19503E8F7E6}" type="presParOf" srcId="{C7870B6A-6B17-4282-8AA8-CDF466F49C6E}" destId="{CCB4F471-775A-4BD4-AB1D-B0780C5CDCE8}" srcOrd="6" destOrd="0" presId="urn:microsoft.com/office/officeart/2005/8/layout/cycle6"/>
    <dgm:cxn modelId="{1295ECF7-C959-4B45-A36A-330B372C6637}" type="presParOf" srcId="{C7870B6A-6B17-4282-8AA8-CDF466F49C6E}" destId="{685999CE-4EDD-4AD9-A1E8-27CD5E939FC9}" srcOrd="7" destOrd="0" presId="urn:microsoft.com/office/officeart/2005/8/layout/cycle6"/>
    <dgm:cxn modelId="{A562F3C4-18D8-473F-8B33-290A8ED2ADA9}" type="presParOf" srcId="{C7870B6A-6B17-4282-8AA8-CDF466F49C6E}" destId="{538CBB44-0E30-47F2-9BA0-1A0E9FD5067F}" srcOrd="8" destOrd="0" presId="urn:microsoft.com/office/officeart/2005/8/layout/cycle6"/>
    <dgm:cxn modelId="{FE31D133-9522-41FE-B571-6ADE99A5C5FE}" type="presParOf" srcId="{C7870B6A-6B17-4282-8AA8-CDF466F49C6E}" destId="{AD6BD216-001A-4C5E-994B-B75AAB1CB945}" srcOrd="9" destOrd="0" presId="urn:microsoft.com/office/officeart/2005/8/layout/cycle6"/>
    <dgm:cxn modelId="{1281EBE6-0822-4873-8F5D-C70010F79751}" type="presParOf" srcId="{C7870B6A-6B17-4282-8AA8-CDF466F49C6E}" destId="{04C03176-5314-4A73-BF86-E14E8357BFEC}" srcOrd="10" destOrd="0" presId="urn:microsoft.com/office/officeart/2005/8/layout/cycle6"/>
    <dgm:cxn modelId="{F5D439FF-7C84-4D00-A1CC-BFF1A7945BA8}" type="presParOf" srcId="{C7870B6A-6B17-4282-8AA8-CDF466F49C6E}" destId="{521AB037-E0A6-46F7-8499-88407E47B911}" srcOrd="11" destOrd="0" presId="urn:microsoft.com/office/officeart/2005/8/layout/cycle6"/>
    <dgm:cxn modelId="{A95F84E1-29D2-4590-98EA-A300DB703BE2}" type="presParOf" srcId="{C7870B6A-6B17-4282-8AA8-CDF466F49C6E}" destId="{DE679D79-C6CE-4F28-9CB1-C5E8B856B6DA}" srcOrd="12" destOrd="0" presId="urn:microsoft.com/office/officeart/2005/8/layout/cycle6"/>
    <dgm:cxn modelId="{ECD6AD48-BC3B-4137-862E-1048A638E261}" type="presParOf" srcId="{C7870B6A-6B17-4282-8AA8-CDF466F49C6E}" destId="{1945BFD6-A47B-46F3-A52B-FEBFDDFED7FB}" srcOrd="13" destOrd="0" presId="urn:microsoft.com/office/officeart/2005/8/layout/cycle6"/>
    <dgm:cxn modelId="{ED506BD8-DE57-43B1-BF4B-8D92AD60BC60}" type="presParOf" srcId="{C7870B6A-6B17-4282-8AA8-CDF466F49C6E}" destId="{A6FC0FB1-2D7D-4520-9AFE-FAF72A25BF87}" srcOrd="14" destOrd="0" presId="urn:microsoft.com/office/officeart/2005/8/layout/cycle6"/>
    <dgm:cxn modelId="{8C6C1DEC-18D8-47D4-A287-276283B67E0B}" type="presParOf" srcId="{C7870B6A-6B17-4282-8AA8-CDF466F49C6E}" destId="{A3CE0EFF-4243-40AF-9E48-A143187447B3}" srcOrd="15" destOrd="0" presId="urn:microsoft.com/office/officeart/2005/8/layout/cycle6"/>
    <dgm:cxn modelId="{A214839F-3EB0-495D-990E-3C8F090D5EE2}" type="presParOf" srcId="{C7870B6A-6B17-4282-8AA8-CDF466F49C6E}" destId="{89B945C7-85DB-495C-AF9F-169B111525F8}" srcOrd="16" destOrd="0" presId="urn:microsoft.com/office/officeart/2005/8/layout/cycle6"/>
    <dgm:cxn modelId="{CF35A968-4BEC-4B18-B78E-ACD33F0DEB01}" type="presParOf" srcId="{C7870B6A-6B17-4282-8AA8-CDF466F49C6E}" destId="{DF9103E7-D64A-4C1F-BDA1-412A8B8A36DE}" srcOrd="17" destOrd="0" presId="urn:microsoft.com/office/officeart/2005/8/layout/cycle6"/>
    <dgm:cxn modelId="{9A9D5DC0-CC3B-4CE1-B433-6B3CEC768483}" type="presParOf" srcId="{C7870B6A-6B17-4282-8AA8-CDF466F49C6E}" destId="{9BE9C2BC-991B-4F0A-BF48-A0B830A70EA7}" srcOrd="18" destOrd="0" presId="urn:microsoft.com/office/officeart/2005/8/layout/cycle6"/>
    <dgm:cxn modelId="{F9B31D15-4D7A-4549-A944-27543EDC255A}" type="presParOf" srcId="{C7870B6A-6B17-4282-8AA8-CDF466F49C6E}" destId="{1077469F-10AB-4B8E-9A9C-10A3A6A7DFF1}" srcOrd="19" destOrd="0" presId="urn:microsoft.com/office/officeart/2005/8/layout/cycle6"/>
    <dgm:cxn modelId="{7D6E99E6-C01C-449C-958E-BF09865452D8}" type="presParOf" srcId="{C7870B6A-6B17-4282-8AA8-CDF466F49C6E}" destId="{2B7A528A-F223-42F6-85A1-FB9F114B9260}" srcOrd="20" destOrd="0" presId="urn:microsoft.com/office/officeart/2005/8/layout/cycle6"/>
    <dgm:cxn modelId="{984F3DCC-086E-4AC3-A33A-DA04DD4245EF}" type="presParOf" srcId="{C7870B6A-6B17-4282-8AA8-CDF466F49C6E}" destId="{65497CDC-067B-4051-A1CA-915C744EA76C}" srcOrd="21" destOrd="0" presId="urn:microsoft.com/office/officeart/2005/8/layout/cycle6"/>
    <dgm:cxn modelId="{02637D77-E0FF-436D-9003-F873B02A0E7A}" type="presParOf" srcId="{C7870B6A-6B17-4282-8AA8-CDF466F49C6E}" destId="{0F8C07F8-5E55-4A58-85C1-B51ACDA6BE63}" srcOrd="22" destOrd="0" presId="urn:microsoft.com/office/officeart/2005/8/layout/cycle6"/>
    <dgm:cxn modelId="{63897D74-7023-4E46-9847-BF14BD228AED}" type="presParOf" srcId="{C7870B6A-6B17-4282-8AA8-CDF466F49C6E}" destId="{EC713C3D-1B77-431F-962C-1197AF2229DF}" srcOrd="23" destOrd="0" presId="urn:microsoft.com/office/officeart/2005/8/layout/cycle6"/>
    <dgm:cxn modelId="{1710162D-CC13-4D9A-8DBE-9F6EA5295A0D}" type="presParOf" srcId="{C7870B6A-6B17-4282-8AA8-CDF466F49C6E}" destId="{F7426909-028B-422A-ABC4-CA9C73E1FE4C}" srcOrd="24" destOrd="0" presId="urn:microsoft.com/office/officeart/2005/8/layout/cycle6"/>
    <dgm:cxn modelId="{89DBE552-9B64-4839-91D0-8CCA3AD0CBEA}" type="presParOf" srcId="{C7870B6A-6B17-4282-8AA8-CDF466F49C6E}" destId="{9306E71E-8A20-4A0F-B7A6-553593A323EC}" srcOrd="25" destOrd="0" presId="urn:microsoft.com/office/officeart/2005/8/layout/cycle6"/>
    <dgm:cxn modelId="{C8464287-E1D5-44D5-A454-05CE25A732D1}" type="presParOf" srcId="{C7870B6A-6B17-4282-8AA8-CDF466F49C6E}" destId="{ADF8417F-6435-4E32-9D1B-38B8D90448D4}" srcOrd="26" destOrd="0" presId="urn:microsoft.com/office/officeart/2005/8/layout/cycle6"/>
    <dgm:cxn modelId="{7EA40010-8731-4F16-ABC1-66B0E740CADB}" type="presParOf" srcId="{C7870B6A-6B17-4282-8AA8-CDF466F49C6E}" destId="{B9F57758-B29A-41C5-B60C-CC1135BCE274}" srcOrd="27" destOrd="0" presId="urn:microsoft.com/office/officeart/2005/8/layout/cycle6"/>
    <dgm:cxn modelId="{FC0BD98C-1F8A-4C17-955A-C4341FDF51B3}" type="presParOf" srcId="{C7870B6A-6B17-4282-8AA8-CDF466F49C6E}" destId="{853DDD3B-4FEF-4AEC-9DCF-B5283973CC9D}" srcOrd="28" destOrd="0" presId="urn:microsoft.com/office/officeart/2005/8/layout/cycle6"/>
    <dgm:cxn modelId="{8526D02B-CE40-46E6-BA52-AAFFC7C6DAAE}" type="presParOf" srcId="{C7870B6A-6B17-4282-8AA8-CDF466F49C6E}" destId="{98C000BF-907F-4589-8012-DC842B0D6342}" srcOrd="29" destOrd="0" presId="urn:microsoft.com/office/officeart/2005/8/layout/cycle6"/>
    <dgm:cxn modelId="{69E8E356-2E99-4063-88BB-CC9116BC5760}" type="presParOf" srcId="{C7870B6A-6B17-4282-8AA8-CDF466F49C6E}" destId="{BCE11182-DDEF-49F1-AEFB-D6671B13C484}" srcOrd="30" destOrd="0" presId="urn:microsoft.com/office/officeart/2005/8/layout/cycle6"/>
    <dgm:cxn modelId="{D51017B2-5C62-4A08-8C7D-EACD4A762800}" type="presParOf" srcId="{C7870B6A-6B17-4282-8AA8-CDF466F49C6E}" destId="{1E48D62B-B50D-4535-A9E7-84C8C4FAA61E}" srcOrd="31" destOrd="0" presId="urn:microsoft.com/office/officeart/2005/8/layout/cycle6"/>
    <dgm:cxn modelId="{4E7B9579-A3FC-4692-8DBF-74C165B43A17}" type="presParOf" srcId="{C7870B6A-6B17-4282-8AA8-CDF466F49C6E}" destId="{8BF80204-43C8-4A9E-A74A-F872214C98F2}" srcOrd="32" destOrd="0" presId="urn:microsoft.com/office/officeart/2005/8/layout/cycle6"/>
    <dgm:cxn modelId="{A910BDAA-A366-4663-89DE-4E4F6E73E2FE}" type="presParOf" srcId="{C7870B6A-6B17-4282-8AA8-CDF466F49C6E}" destId="{DF25EDD7-8D7F-4125-A9E2-10642DA3F473}" srcOrd="33" destOrd="0" presId="urn:microsoft.com/office/officeart/2005/8/layout/cycle6"/>
    <dgm:cxn modelId="{20C17473-FA0C-4996-8DB3-BF90A4FE994F}" type="presParOf" srcId="{C7870B6A-6B17-4282-8AA8-CDF466F49C6E}" destId="{3D7312E7-D431-45D7-91F2-DA7505A4491A}" srcOrd="34" destOrd="0" presId="urn:microsoft.com/office/officeart/2005/8/layout/cycle6"/>
    <dgm:cxn modelId="{EB1A55A9-4F22-4542-87C6-023437999FB0}" type="presParOf" srcId="{C7870B6A-6B17-4282-8AA8-CDF466F49C6E}" destId="{0DADF33F-ECBE-451F-90F4-56E4A258C017}" srcOrd="35"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B2B40-B289-4FE3-9AF0-A7B3164EC15B}"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it-IT"/>
        </a:p>
      </dgm:t>
    </dgm:pt>
    <dgm:pt modelId="{F1D5813E-92C7-46D9-B3D2-E4B7E54FA75D}">
      <dgm:prSet phldrT="[Testo]" custT="1"/>
      <dgm:spPr/>
      <dgm:t>
        <a:bodyPr/>
        <a:lstStyle/>
        <a:p>
          <a:r>
            <a:rPr lang="it-IT" sz="1050" b="1" dirty="0"/>
            <a:t>INTEGRAZIONE</a:t>
          </a:r>
        </a:p>
      </dgm:t>
    </dgm:pt>
    <dgm:pt modelId="{D48C92DD-1E10-4A0B-9122-BBD57E23D9D5}" type="parTrans" cxnId="{EEB5E8D5-0A95-4400-9752-8CE60EC41DA8}">
      <dgm:prSet/>
      <dgm:spPr/>
      <dgm:t>
        <a:bodyPr/>
        <a:lstStyle/>
        <a:p>
          <a:endParaRPr lang="it-IT" sz="4800" b="1"/>
        </a:p>
      </dgm:t>
    </dgm:pt>
    <dgm:pt modelId="{2F9709C3-E588-44E6-BF86-58651337BE2D}" type="sibTrans" cxnId="{EEB5E8D5-0A95-4400-9752-8CE60EC41DA8}">
      <dgm:prSet/>
      <dgm:spPr/>
      <dgm:t>
        <a:bodyPr/>
        <a:lstStyle/>
        <a:p>
          <a:endParaRPr lang="it-IT" sz="4800" b="1"/>
        </a:p>
      </dgm:t>
    </dgm:pt>
    <dgm:pt modelId="{87075F4F-3530-42AE-A749-CC5193AC8B1F}">
      <dgm:prSet phldrT="[Testo]" custT="1"/>
      <dgm:spPr/>
      <dgm:t>
        <a:bodyPr/>
        <a:lstStyle/>
        <a:p>
          <a:r>
            <a:rPr lang="it-IT" sz="1200" b="1" dirty="0"/>
            <a:t>MMG</a:t>
          </a:r>
        </a:p>
      </dgm:t>
    </dgm:pt>
    <dgm:pt modelId="{AA725C49-F913-47D4-9BDB-49DE2D6C0824}" type="parTrans" cxnId="{86875B57-163A-48B4-A418-60BD340E6EB9}">
      <dgm:prSet custT="1"/>
      <dgm:spPr/>
      <dgm:t>
        <a:bodyPr/>
        <a:lstStyle/>
        <a:p>
          <a:endParaRPr lang="it-IT" sz="1100" b="1"/>
        </a:p>
      </dgm:t>
    </dgm:pt>
    <dgm:pt modelId="{44AE50A6-452D-4AC1-A73B-A5B2D80DFA02}" type="sibTrans" cxnId="{86875B57-163A-48B4-A418-60BD340E6EB9}">
      <dgm:prSet/>
      <dgm:spPr/>
      <dgm:t>
        <a:bodyPr/>
        <a:lstStyle/>
        <a:p>
          <a:endParaRPr lang="it-IT" sz="4800" b="1"/>
        </a:p>
      </dgm:t>
    </dgm:pt>
    <dgm:pt modelId="{D66530C9-74D6-4E84-A862-4D19DDBB7CD0}">
      <dgm:prSet phldrT="[Testo]" custT="1"/>
      <dgm:spPr/>
      <dgm:t>
        <a:bodyPr/>
        <a:lstStyle/>
        <a:p>
          <a:r>
            <a:rPr lang="it-IT" sz="1200" b="1" dirty="0"/>
            <a:t>PLS</a:t>
          </a:r>
        </a:p>
      </dgm:t>
    </dgm:pt>
    <dgm:pt modelId="{3A18D9E9-BE81-4A00-9066-6BEE2A45B9E2}" type="parTrans" cxnId="{E8108FDE-F321-4375-B4AE-3634AF9A0FD4}">
      <dgm:prSet custT="1"/>
      <dgm:spPr/>
      <dgm:t>
        <a:bodyPr/>
        <a:lstStyle/>
        <a:p>
          <a:endParaRPr lang="it-IT" sz="1100" b="1"/>
        </a:p>
      </dgm:t>
    </dgm:pt>
    <dgm:pt modelId="{006EC672-6F9A-4E48-91CE-4EF797E0D099}" type="sibTrans" cxnId="{E8108FDE-F321-4375-B4AE-3634AF9A0FD4}">
      <dgm:prSet/>
      <dgm:spPr/>
      <dgm:t>
        <a:bodyPr/>
        <a:lstStyle/>
        <a:p>
          <a:endParaRPr lang="it-IT" sz="4800" b="1"/>
        </a:p>
      </dgm:t>
    </dgm:pt>
    <dgm:pt modelId="{9C6A26D8-700A-4D30-8CAB-6689722E8748}">
      <dgm:prSet phldrT="[Testo]" custT="1"/>
      <dgm:spPr/>
      <dgm:t>
        <a:bodyPr/>
        <a:lstStyle/>
        <a:p>
          <a:r>
            <a:rPr lang="it-IT" sz="1200" b="1" dirty="0"/>
            <a:t>DSMD</a:t>
          </a:r>
        </a:p>
      </dgm:t>
    </dgm:pt>
    <dgm:pt modelId="{928EEEC4-FFD8-4472-A05C-99C101F22110}" type="parTrans" cxnId="{0F517BA5-7449-47E5-9069-6FF26CEB6518}">
      <dgm:prSet custT="1"/>
      <dgm:spPr/>
      <dgm:t>
        <a:bodyPr/>
        <a:lstStyle/>
        <a:p>
          <a:endParaRPr lang="it-IT" sz="1100" b="1"/>
        </a:p>
      </dgm:t>
    </dgm:pt>
    <dgm:pt modelId="{F1F79917-6891-4564-B735-16CA274D5350}" type="sibTrans" cxnId="{0F517BA5-7449-47E5-9069-6FF26CEB6518}">
      <dgm:prSet/>
      <dgm:spPr/>
      <dgm:t>
        <a:bodyPr/>
        <a:lstStyle/>
        <a:p>
          <a:endParaRPr lang="it-IT" sz="4800" b="1"/>
        </a:p>
      </dgm:t>
    </dgm:pt>
    <dgm:pt modelId="{0FF8240A-0EBC-49D5-8A2B-208AB3DEDF06}">
      <dgm:prSet phldrT="[Testo]" custT="1"/>
      <dgm:spPr/>
      <dgm:t>
        <a:bodyPr/>
        <a:lstStyle/>
        <a:p>
          <a:r>
            <a:rPr lang="it-IT" sz="1200" b="1" dirty="0"/>
            <a:t>CASA DI COMUNITA’ (CF, PUA …)</a:t>
          </a:r>
        </a:p>
      </dgm:t>
    </dgm:pt>
    <dgm:pt modelId="{5D3A3D92-18FA-4848-B472-28D6FC77BC76}" type="parTrans" cxnId="{623D135F-D6E0-4CDF-877A-10121CCF7F2E}">
      <dgm:prSet custT="1"/>
      <dgm:spPr/>
      <dgm:t>
        <a:bodyPr/>
        <a:lstStyle/>
        <a:p>
          <a:endParaRPr lang="it-IT" sz="1100" b="1"/>
        </a:p>
      </dgm:t>
    </dgm:pt>
    <dgm:pt modelId="{74C41754-C82A-41D9-8170-E18254F355C9}" type="sibTrans" cxnId="{623D135F-D6E0-4CDF-877A-10121CCF7F2E}">
      <dgm:prSet/>
      <dgm:spPr/>
      <dgm:t>
        <a:bodyPr/>
        <a:lstStyle/>
        <a:p>
          <a:endParaRPr lang="it-IT" sz="4800" b="1"/>
        </a:p>
      </dgm:t>
    </dgm:pt>
    <dgm:pt modelId="{26440612-4018-493F-B0F7-CB62B839E651}">
      <dgm:prSet phldrT="[Testo]" custT="1"/>
      <dgm:spPr/>
      <dgm:t>
        <a:bodyPr/>
        <a:lstStyle/>
        <a:p>
          <a:r>
            <a:rPr lang="it-IT" sz="1200" b="1" dirty="0"/>
            <a:t>OSPEDALE</a:t>
          </a:r>
        </a:p>
      </dgm:t>
    </dgm:pt>
    <dgm:pt modelId="{E90E5A97-BE54-46A9-8FBC-4A701EE56532}" type="parTrans" cxnId="{20A14765-ED72-4E81-8A6E-83D9C2F9A627}">
      <dgm:prSet custT="1"/>
      <dgm:spPr/>
      <dgm:t>
        <a:bodyPr/>
        <a:lstStyle/>
        <a:p>
          <a:endParaRPr lang="it-IT" sz="1100" b="1"/>
        </a:p>
      </dgm:t>
    </dgm:pt>
    <dgm:pt modelId="{D4D9A8E8-3DCA-49BA-A05A-63680B99ABD3}" type="sibTrans" cxnId="{20A14765-ED72-4E81-8A6E-83D9C2F9A627}">
      <dgm:prSet/>
      <dgm:spPr/>
      <dgm:t>
        <a:bodyPr/>
        <a:lstStyle/>
        <a:p>
          <a:endParaRPr lang="it-IT" sz="4800" b="1"/>
        </a:p>
      </dgm:t>
    </dgm:pt>
    <dgm:pt modelId="{E2C1B685-A063-4329-89EF-49694B8F2FDD}">
      <dgm:prSet phldrT="[Testo]" custT="1"/>
      <dgm:spPr/>
      <dgm:t>
        <a:bodyPr/>
        <a:lstStyle/>
        <a:p>
          <a:r>
            <a:rPr lang="it-IT" sz="1200" b="1" dirty="0"/>
            <a:t>SERVIZI DI PREVENZIONE E PROMOZIONE DELLA SALUTE</a:t>
          </a:r>
        </a:p>
      </dgm:t>
    </dgm:pt>
    <dgm:pt modelId="{D3C516BE-9139-4A2D-9807-90CF08FA73FC}" type="parTrans" cxnId="{F6C4C92C-7F70-43E4-92BA-D0EC79A9EAB8}">
      <dgm:prSet custT="1"/>
      <dgm:spPr/>
      <dgm:t>
        <a:bodyPr/>
        <a:lstStyle/>
        <a:p>
          <a:endParaRPr lang="it-IT" sz="1100" b="1"/>
        </a:p>
      </dgm:t>
    </dgm:pt>
    <dgm:pt modelId="{B91D7EF7-CC75-4A14-9F05-06CFE0DC16AB}" type="sibTrans" cxnId="{F6C4C92C-7F70-43E4-92BA-D0EC79A9EAB8}">
      <dgm:prSet/>
      <dgm:spPr/>
      <dgm:t>
        <a:bodyPr/>
        <a:lstStyle/>
        <a:p>
          <a:endParaRPr lang="it-IT" sz="4800" b="1"/>
        </a:p>
      </dgm:t>
    </dgm:pt>
    <dgm:pt modelId="{5191AC15-F0EC-4866-BFAF-D4F5A98F9A8E}">
      <dgm:prSet phldrT="[Testo]" custT="1"/>
      <dgm:spPr/>
      <dgm:t>
        <a:bodyPr/>
        <a:lstStyle/>
        <a:p>
          <a:r>
            <a:rPr lang="it-IT" sz="1200" b="1" dirty="0"/>
            <a:t>TERRITORIO </a:t>
          </a:r>
          <a:r>
            <a:rPr lang="it-IT" sz="900" b="1" dirty="0"/>
            <a:t>(AMBITO, TERZO SETTORE, ENTI EDUCATIVI…)</a:t>
          </a:r>
          <a:endParaRPr lang="it-IT" sz="1200" b="1" dirty="0"/>
        </a:p>
      </dgm:t>
    </dgm:pt>
    <dgm:pt modelId="{5D74DEBF-03D4-46D2-B2ED-5C02EBE3A41C}" type="parTrans" cxnId="{9D194900-38B5-4DFF-83BE-0504A98C17F4}">
      <dgm:prSet custT="1"/>
      <dgm:spPr/>
      <dgm:t>
        <a:bodyPr/>
        <a:lstStyle/>
        <a:p>
          <a:endParaRPr lang="it-IT" sz="1100" b="1"/>
        </a:p>
      </dgm:t>
    </dgm:pt>
    <dgm:pt modelId="{57F7DA3B-86DD-4EC4-A34D-19E431EC032F}" type="sibTrans" cxnId="{9D194900-38B5-4DFF-83BE-0504A98C17F4}">
      <dgm:prSet/>
      <dgm:spPr/>
      <dgm:t>
        <a:bodyPr/>
        <a:lstStyle/>
        <a:p>
          <a:endParaRPr lang="it-IT" sz="4800" b="1"/>
        </a:p>
      </dgm:t>
    </dgm:pt>
    <dgm:pt modelId="{9B791DE1-7770-494D-BA44-A6ECF1AC6479}" type="pres">
      <dgm:prSet presAssocID="{14CB2B40-B289-4FE3-9AF0-A7B3164EC15B}" presName="Name0" presStyleCnt="0">
        <dgm:presLayoutVars>
          <dgm:chMax val="1"/>
          <dgm:dir/>
          <dgm:animLvl val="ctr"/>
          <dgm:resizeHandles val="exact"/>
        </dgm:presLayoutVars>
      </dgm:prSet>
      <dgm:spPr/>
      <dgm:t>
        <a:bodyPr/>
        <a:lstStyle/>
        <a:p>
          <a:endParaRPr lang="it-IT"/>
        </a:p>
      </dgm:t>
    </dgm:pt>
    <dgm:pt modelId="{E75ADF9C-A83B-4D30-961B-FE8760A2611D}" type="pres">
      <dgm:prSet presAssocID="{F1D5813E-92C7-46D9-B3D2-E4B7E54FA75D}" presName="centerShape" presStyleLbl="node0" presStyleIdx="0" presStyleCnt="1" custScaleX="132724"/>
      <dgm:spPr/>
      <dgm:t>
        <a:bodyPr/>
        <a:lstStyle/>
        <a:p>
          <a:endParaRPr lang="it-IT"/>
        </a:p>
      </dgm:t>
    </dgm:pt>
    <dgm:pt modelId="{2BDA966A-5295-4249-8F79-AAC049FBABD6}" type="pres">
      <dgm:prSet presAssocID="{AA725C49-F913-47D4-9BDB-49DE2D6C0824}" presName="parTrans" presStyleLbl="sibTrans2D1" presStyleIdx="0" presStyleCnt="7"/>
      <dgm:spPr/>
      <dgm:t>
        <a:bodyPr/>
        <a:lstStyle/>
        <a:p>
          <a:endParaRPr lang="it-IT"/>
        </a:p>
      </dgm:t>
    </dgm:pt>
    <dgm:pt modelId="{A4BB87EB-AD05-4812-AD13-441998258797}" type="pres">
      <dgm:prSet presAssocID="{AA725C49-F913-47D4-9BDB-49DE2D6C0824}" presName="connectorText" presStyleLbl="sibTrans2D1" presStyleIdx="0" presStyleCnt="7"/>
      <dgm:spPr/>
      <dgm:t>
        <a:bodyPr/>
        <a:lstStyle/>
        <a:p>
          <a:endParaRPr lang="it-IT"/>
        </a:p>
      </dgm:t>
    </dgm:pt>
    <dgm:pt modelId="{6A49839A-D534-40E6-A0C3-60614F2EB4DB}" type="pres">
      <dgm:prSet presAssocID="{87075F4F-3530-42AE-A749-CC5193AC8B1F}" presName="node" presStyleLbl="node1" presStyleIdx="0" presStyleCnt="7" custScaleX="132724">
        <dgm:presLayoutVars>
          <dgm:bulletEnabled val="1"/>
        </dgm:presLayoutVars>
      </dgm:prSet>
      <dgm:spPr/>
      <dgm:t>
        <a:bodyPr/>
        <a:lstStyle/>
        <a:p>
          <a:endParaRPr lang="it-IT"/>
        </a:p>
      </dgm:t>
    </dgm:pt>
    <dgm:pt modelId="{DE759746-CDFD-44BF-BF91-01C44EF4ADB7}" type="pres">
      <dgm:prSet presAssocID="{3A18D9E9-BE81-4A00-9066-6BEE2A45B9E2}" presName="parTrans" presStyleLbl="sibTrans2D1" presStyleIdx="1" presStyleCnt="7"/>
      <dgm:spPr/>
      <dgm:t>
        <a:bodyPr/>
        <a:lstStyle/>
        <a:p>
          <a:endParaRPr lang="it-IT"/>
        </a:p>
      </dgm:t>
    </dgm:pt>
    <dgm:pt modelId="{161F8862-98A1-433C-9058-C656A2E3B3A7}" type="pres">
      <dgm:prSet presAssocID="{3A18D9E9-BE81-4A00-9066-6BEE2A45B9E2}" presName="connectorText" presStyleLbl="sibTrans2D1" presStyleIdx="1" presStyleCnt="7"/>
      <dgm:spPr/>
      <dgm:t>
        <a:bodyPr/>
        <a:lstStyle/>
        <a:p>
          <a:endParaRPr lang="it-IT"/>
        </a:p>
      </dgm:t>
    </dgm:pt>
    <dgm:pt modelId="{5D4CF0BC-7603-4E08-878F-4A1968313E79}" type="pres">
      <dgm:prSet presAssocID="{D66530C9-74D6-4E84-A862-4D19DDBB7CD0}" presName="node" presStyleLbl="node1" presStyleIdx="1" presStyleCnt="7" custScaleX="132724">
        <dgm:presLayoutVars>
          <dgm:bulletEnabled val="1"/>
        </dgm:presLayoutVars>
      </dgm:prSet>
      <dgm:spPr/>
      <dgm:t>
        <a:bodyPr/>
        <a:lstStyle/>
        <a:p>
          <a:endParaRPr lang="it-IT"/>
        </a:p>
      </dgm:t>
    </dgm:pt>
    <dgm:pt modelId="{6BBA3372-A742-409D-B6AC-05742772C108}" type="pres">
      <dgm:prSet presAssocID="{928EEEC4-FFD8-4472-A05C-99C101F22110}" presName="parTrans" presStyleLbl="sibTrans2D1" presStyleIdx="2" presStyleCnt="7"/>
      <dgm:spPr/>
      <dgm:t>
        <a:bodyPr/>
        <a:lstStyle/>
        <a:p>
          <a:endParaRPr lang="it-IT"/>
        </a:p>
      </dgm:t>
    </dgm:pt>
    <dgm:pt modelId="{42B53F9D-2FE0-4D12-92D9-B996FB8DFDB3}" type="pres">
      <dgm:prSet presAssocID="{928EEEC4-FFD8-4472-A05C-99C101F22110}" presName="connectorText" presStyleLbl="sibTrans2D1" presStyleIdx="2" presStyleCnt="7"/>
      <dgm:spPr/>
      <dgm:t>
        <a:bodyPr/>
        <a:lstStyle/>
        <a:p>
          <a:endParaRPr lang="it-IT"/>
        </a:p>
      </dgm:t>
    </dgm:pt>
    <dgm:pt modelId="{54A7F54F-728F-4C09-8DF5-9D4E12F4A2F2}" type="pres">
      <dgm:prSet presAssocID="{9C6A26D8-700A-4D30-8CAB-6689722E8748}" presName="node" presStyleLbl="node1" presStyleIdx="2" presStyleCnt="7" custScaleX="132724">
        <dgm:presLayoutVars>
          <dgm:bulletEnabled val="1"/>
        </dgm:presLayoutVars>
      </dgm:prSet>
      <dgm:spPr/>
      <dgm:t>
        <a:bodyPr/>
        <a:lstStyle/>
        <a:p>
          <a:endParaRPr lang="it-IT"/>
        </a:p>
      </dgm:t>
    </dgm:pt>
    <dgm:pt modelId="{9C81B019-1F6E-400B-9235-50A29271F76F}" type="pres">
      <dgm:prSet presAssocID="{5D3A3D92-18FA-4848-B472-28D6FC77BC76}" presName="parTrans" presStyleLbl="sibTrans2D1" presStyleIdx="3" presStyleCnt="7"/>
      <dgm:spPr/>
      <dgm:t>
        <a:bodyPr/>
        <a:lstStyle/>
        <a:p>
          <a:endParaRPr lang="it-IT"/>
        </a:p>
      </dgm:t>
    </dgm:pt>
    <dgm:pt modelId="{CBAA759F-319B-456B-834A-2C49124A5818}" type="pres">
      <dgm:prSet presAssocID="{5D3A3D92-18FA-4848-B472-28D6FC77BC76}" presName="connectorText" presStyleLbl="sibTrans2D1" presStyleIdx="3" presStyleCnt="7"/>
      <dgm:spPr/>
      <dgm:t>
        <a:bodyPr/>
        <a:lstStyle/>
        <a:p>
          <a:endParaRPr lang="it-IT"/>
        </a:p>
      </dgm:t>
    </dgm:pt>
    <dgm:pt modelId="{8879C8BA-B9A4-47DD-8CFD-357C725E8DEF}" type="pres">
      <dgm:prSet presAssocID="{0FF8240A-0EBC-49D5-8A2B-208AB3DEDF06}" presName="node" presStyleLbl="node1" presStyleIdx="3" presStyleCnt="7" custScaleX="132724">
        <dgm:presLayoutVars>
          <dgm:bulletEnabled val="1"/>
        </dgm:presLayoutVars>
      </dgm:prSet>
      <dgm:spPr/>
      <dgm:t>
        <a:bodyPr/>
        <a:lstStyle/>
        <a:p>
          <a:endParaRPr lang="it-IT"/>
        </a:p>
      </dgm:t>
    </dgm:pt>
    <dgm:pt modelId="{682B2173-DBEF-4665-B4C4-5AF990B06481}" type="pres">
      <dgm:prSet presAssocID="{E90E5A97-BE54-46A9-8FBC-4A701EE56532}" presName="parTrans" presStyleLbl="sibTrans2D1" presStyleIdx="4" presStyleCnt="7"/>
      <dgm:spPr/>
      <dgm:t>
        <a:bodyPr/>
        <a:lstStyle/>
        <a:p>
          <a:endParaRPr lang="it-IT"/>
        </a:p>
      </dgm:t>
    </dgm:pt>
    <dgm:pt modelId="{ECBFAA40-580B-4C29-BD25-76303671F78B}" type="pres">
      <dgm:prSet presAssocID="{E90E5A97-BE54-46A9-8FBC-4A701EE56532}" presName="connectorText" presStyleLbl="sibTrans2D1" presStyleIdx="4" presStyleCnt="7"/>
      <dgm:spPr/>
      <dgm:t>
        <a:bodyPr/>
        <a:lstStyle/>
        <a:p>
          <a:endParaRPr lang="it-IT"/>
        </a:p>
      </dgm:t>
    </dgm:pt>
    <dgm:pt modelId="{DCBEDD34-F387-4647-BCDA-0D84D0839A28}" type="pres">
      <dgm:prSet presAssocID="{26440612-4018-493F-B0F7-CB62B839E651}" presName="node" presStyleLbl="node1" presStyleIdx="4" presStyleCnt="7" custScaleX="132724">
        <dgm:presLayoutVars>
          <dgm:bulletEnabled val="1"/>
        </dgm:presLayoutVars>
      </dgm:prSet>
      <dgm:spPr/>
      <dgm:t>
        <a:bodyPr/>
        <a:lstStyle/>
        <a:p>
          <a:endParaRPr lang="it-IT"/>
        </a:p>
      </dgm:t>
    </dgm:pt>
    <dgm:pt modelId="{A3BAC6EA-B984-4198-8C84-37D5435E55C9}" type="pres">
      <dgm:prSet presAssocID="{D3C516BE-9139-4A2D-9807-90CF08FA73FC}" presName="parTrans" presStyleLbl="sibTrans2D1" presStyleIdx="5" presStyleCnt="7"/>
      <dgm:spPr/>
      <dgm:t>
        <a:bodyPr/>
        <a:lstStyle/>
        <a:p>
          <a:endParaRPr lang="it-IT"/>
        </a:p>
      </dgm:t>
    </dgm:pt>
    <dgm:pt modelId="{8DB20C28-711E-4C5A-99AA-90EB233694AE}" type="pres">
      <dgm:prSet presAssocID="{D3C516BE-9139-4A2D-9807-90CF08FA73FC}" presName="connectorText" presStyleLbl="sibTrans2D1" presStyleIdx="5" presStyleCnt="7"/>
      <dgm:spPr/>
      <dgm:t>
        <a:bodyPr/>
        <a:lstStyle/>
        <a:p>
          <a:endParaRPr lang="it-IT"/>
        </a:p>
      </dgm:t>
    </dgm:pt>
    <dgm:pt modelId="{99C8005E-326C-4CB7-8A0C-884512B03E49}" type="pres">
      <dgm:prSet presAssocID="{E2C1B685-A063-4329-89EF-49694B8F2FDD}" presName="node" presStyleLbl="node1" presStyleIdx="5" presStyleCnt="7" custScaleX="132724">
        <dgm:presLayoutVars>
          <dgm:bulletEnabled val="1"/>
        </dgm:presLayoutVars>
      </dgm:prSet>
      <dgm:spPr/>
      <dgm:t>
        <a:bodyPr/>
        <a:lstStyle/>
        <a:p>
          <a:endParaRPr lang="it-IT"/>
        </a:p>
      </dgm:t>
    </dgm:pt>
    <dgm:pt modelId="{0945F329-1085-4AC3-A1D9-8A112957392D}" type="pres">
      <dgm:prSet presAssocID="{5D74DEBF-03D4-46D2-B2ED-5C02EBE3A41C}" presName="parTrans" presStyleLbl="sibTrans2D1" presStyleIdx="6" presStyleCnt="7"/>
      <dgm:spPr/>
      <dgm:t>
        <a:bodyPr/>
        <a:lstStyle/>
        <a:p>
          <a:endParaRPr lang="it-IT"/>
        </a:p>
      </dgm:t>
    </dgm:pt>
    <dgm:pt modelId="{70BF93BB-71C8-44A4-9012-82D1D1083F5C}" type="pres">
      <dgm:prSet presAssocID="{5D74DEBF-03D4-46D2-B2ED-5C02EBE3A41C}" presName="connectorText" presStyleLbl="sibTrans2D1" presStyleIdx="6" presStyleCnt="7"/>
      <dgm:spPr/>
      <dgm:t>
        <a:bodyPr/>
        <a:lstStyle/>
        <a:p>
          <a:endParaRPr lang="it-IT"/>
        </a:p>
      </dgm:t>
    </dgm:pt>
    <dgm:pt modelId="{D416FAE3-71A3-42D5-A209-48D1C27922DF}" type="pres">
      <dgm:prSet presAssocID="{5191AC15-F0EC-4866-BFAF-D4F5A98F9A8E}" presName="node" presStyleLbl="node1" presStyleIdx="6" presStyleCnt="7" custScaleX="132724">
        <dgm:presLayoutVars>
          <dgm:bulletEnabled val="1"/>
        </dgm:presLayoutVars>
      </dgm:prSet>
      <dgm:spPr/>
      <dgm:t>
        <a:bodyPr/>
        <a:lstStyle/>
        <a:p>
          <a:endParaRPr lang="it-IT"/>
        </a:p>
      </dgm:t>
    </dgm:pt>
  </dgm:ptLst>
  <dgm:cxnLst>
    <dgm:cxn modelId="{F1927BF7-BB85-498A-819D-7D7CD8FD0B0B}" type="presOf" srcId="{0FF8240A-0EBC-49D5-8A2B-208AB3DEDF06}" destId="{8879C8BA-B9A4-47DD-8CFD-357C725E8DEF}" srcOrd="0" destOrd="0" presId="urn:microsoft.com/office/officeart/2005/8/layout/radial5"/>
    <dgm:cxn modelId="{1F266E22-3FC6-420E-9E5D-66C11B08BD36}" type="presOf" srcId="{AA725C49-F913-47D4-9BDB-49DE2D6C0824}" destId="{A4BB87EB-AD05-4812-AD13-441998258797}" srcOrd="1" destOrd="0" presId="urn:microsoft.com/office/officeart/2005/8/layout/radial5"/>
    <dgm:cxn modelId="{AFE10EDB-CC80-4417-9BC7-F7F42F0A367C}" type="presOf" srcId="{26440612-4018-493F-B0F7-CB62B839E651}" destId="{DCBEDD34-F387-4647-BCDA-0D84D0839A28}" srcOrd="0" destOrd="0" presId="urn:microsoft.com/office/officeart/2005/8/layout/radial5"/>
    <dgm:cxn modelId="{E8616321-7276-47D1-BB3C-27448E0A29C5}" type="presOf" srcId="{5D3A3D92-18FA-4848-B472-28D6FC77BC76}" destId="{9C81B019-1F6E-400B-9235-50A29271F76F}" srcOrd="0" destOrd="0" presId="urn:microsoft.com/office/officeart/2005/8/layout/radial5"/>
    <dgm:cxn modelId="{31B6F427-17A0-49D9-8247-57B9174C6DD8}" type="presOf" srcId="{5D74DEBF-03D4-46D2-B2ED-5C02EBE3A41C}" destId="{70BF93BB-71C8-44A4-9012-82D1D1083F5C}" srcOrd="1" destOrd="0" presId="urn:microsoft.com/office/officeart/2005/8/layout/radial5"/>
    <dgm:cxn modelId="{C5F20776-322C-4810-B86C-4F998176AE27}" type="presOf" srcId="{E2C1B685-A063-4329-89EF-49694B8F2FDD}" destId="{99C8005E-326C-4CB7-8A0C-884512B03E49}" srcOrd="0" destOrd="0" presId="urn:microsoft.com/office/officeart/2005/8/layout/radial5"/>
    <dgm:cxn modelId="{EEDC2D95-1771-4033-B8A7-8079D05C0C41}" type="presOf" srcId="{D66530C9-74D6-4E84-A862-4D19DDBB7CD0}" destId="{5D4CF0BC-7603-4E08-878F-4A1968313E79}" srcOrd="0" destOrd="0" presId="urn:microsoft.com/office/officeart/2005/8/layout/radial5"/>
    <dgm:cxn modelId="{F0E85BDD-9E53-4EF3-BCA6-9F095619BCB8}" type="presOf" srcId="{5D3A3D92-18FA-4848-B472-28D6FC77BC76}" destId="{CBAA759F-319B-456B-834A-2C49124A5818}" srcOrd="1" destOrd="0" presId="urn:microsoft.com/office/officeart/2005/8/layout/radial5"/>
    <dgm:cxn modelId="{C2016520-041C-41AB-A155-5A69BB5E6F95}" type="presOf" srcId="{3A18D9E9-BE81-4A00-9066-6BEE2A45B9E2}" destId="{161F8862-98A1-433C-9058-C656A2E3B3A7}" srcOrd="1" destOrd="0" presId="urn:microsoft.com/office/officeart/2005/8/layout/radial5"/>
    <dgm:cxn modelId="{E4802F49-EA23-46EF-A590-9FE8CB260E3A}" type="presOf" srcId="{E90E5A97-BE54-46A9-8FBC-4A701EE56532}" destId="{ECBFAA40-580B-4C29-BD25-76303671F78B}" srcOrd="1" destOrd="0" presId="urn:microsoft.com/office/officeart/2005/8/layout/radial5"/>
    <dgm:cxn modelId="{F8993430-58AF-47B9-BC2E-75E4F25320D3}" type="presOf" srcId="{14CB2B40-B289-4FE3-9AF0-A7B3164EC15B}" destId="{9B791DE1-7770-494D-BA44-A6ECF1AC6479}" srcOrd="0" destOrd="0" presId="urn:microsoft.com/office/officeart/2005/8/layout/radial5"/>
    <dgm:cxn modelId="{EE486C19-2B3F-48B0-B0EC-7396752098A6}" type="presOf" srcId="{E90E5A97-BE54-46A9-8FBC-4A701EE56532}" destId="{682B2173-DBEF-4665-B4C4-5AF990B06481}" srcOrd="0" destOrd="0" presId="urn:microsoft.com/office/officeart/2005/8/layout/radial5"/>
    <dgm:cxn modelId="{20A14765-ED72-4E81-8A6E-83D9C2F9A627}" srcId="{F1D5813E-92C7-46D9-B3D2-E4B7E54FA75D}" destId="{26440612-4018-493F-B0F7-CB62B839E651}" srcOrd="4" destOrd="0" parTransId="{E90E5A97-BE54-46A9-8FBC-4A701EE56532}" sibTransId="{D4D9A8E8-3DCA-49BA-A05A-63680B99ABD3}"/>
    <dgm:cxn modelId="{1020B061-52B7-49A0-ADF2-F20BFDE30A84}" type="presOf" srcId="{D3C516BE-9139-4A2D-9807-90CF08FA73FC}" destId="{8DB20C28-711E-4C5A-99AA-90EB233694AE}" srcOrd="1" destOrd="0" presId="urn:microsoft.com/office/officeart/2005/8/layout/radial5"/>
    <dgm:cxn modelId="{CD93E2CC-4530-451C-AE1E-2533F25228E9}" type="presOf" srcId="{5191AC15-F0EC-4866-BFAF-D4F5A98F9A8E}" destId="{D416FAE3-71A3-42D5-A209-48D1C27922DF}" srcOrd="0" destOrd="0" presId="urn:microsoft.com/office/officeart/2005/8/layout/radial5"/>
    <dgm:cxn modelId="{623D135F-D6E0-4CDF-877A-10121CCF7F2E}" srcId="{F1D5813E-92C7-46D9-B3D2-E4B7E54FA75D}" destId="{0FF8240A-0EBC-49D5-8A2B-208AB3DEDF06}" srcOrd="3" destOrd="0" parTransId="{5D3A3D92-18FA-4848-B472-28D6FC77BC76}" sibTransId="{74C41754-C82A-41D9-8170-E18254F355C9}"/>
    <dgm:cxn modelId="{0F517BA5-7449-47E5-9069-6FF26CEB6518}" srcId="{F1D5813E-92C7-46D9-B3D2-E4B7E54FA75D}" destId="{9C6A26D8-700A-4D30-8CAB-6689722E8748}" srcOrd="2" destOrd="0" parTransId="{928EEEC4-FFD8-4472-A05C-99C101F22110}" sibTransId="{F1F79917-6891-4564-B735-16CA274D5350}"/>
    <dgm:cxn modelId="{F8894F14-7B13-4EA1-AF2D-FE61CD327102}" type="presOf" srcId="{87075F4F-3530-42AE-A749-CC5193AC8B1F}" destId="{6A49839A-D534-40E6-A0C3-60614F2EB4DB}" srcOrd="0" destOrd="0" presId="urn:microsoft.com/office/officeart/2005/8/layout/radial5"/>
    <dgm:cxn modelId="{86875B57-163A-48B4-A418-60BD340E6EB9}" srcId="{F1D5813E-92C7-46D9-B3D2-E4B7E54FA75D}" destId="{87075F4F-3530-42AE-A749-CC5193AC8B1F}" srcOrd="0" destOrd="0" parTransId="{AA725C49-F913-47D4-9BDB-49DE2D6C0824}" sibTransId="{44AE50A6-452D-4AC1-A73B-A5B2D80DFA02}"/>
    <dgm:cxn modelId="{9D194900-38B5-4DFF-83BE-0504A98C17F4}" srcId="{F1D5813E-92C7-46D9-B3D2-E4B7E54FA75D}" destId="{5191AC15-F0EC-4866-BFAF-D4F5A98F9A8E}" srcOrd="6" destOrd="0" parTransId="{5D74DEBF-03D4-46D2-B2ED-5C02EBE3A41C}" sibTransId="{57F7DA3B-86DD-4EC4-A34D-19E431EC032F}"/>
    <dgm:cxn modelId="{EEB5E8D5-0A95-4400-9752-8CE60EC41DA8}" srcId="{14CB2B40-B289-4FE3-9AF0-A7B3164EC15B}" destId="{F1D5813E-92C7-46D9-B3D2-E4B7E54FA75D}" srcOrd="0" destOrd="0" parTransId="{D48C92DD-1E10-4A0B-9122-BBD57E23D9D5}" sibTransId="{2F9709C3-E588-44E6-BF86-58651337BE2D}"/>
    <dgm:cxn modelId="{F6C4C92C-7F70-43E4-92BA-D0EC79A9EAB8}" srcId="{F1D5813E-92C7-46D9-B3D2-E4B7E54FA75D}" destId="{E2C1B685-A063-4329-89EF-49694B8F2FDD}" srcOrd="5" destOrd="0" parTransId="{D3C516BE-9139-4A2D-9807-90CF08FA73FC}" sibTransId="{B91D7EF7-CC75-4A14-9F05-06CFE0DC16AB}"/>
    <dgm:cxn modelId="{095A49A0-9550-4C73-AB66-0623A8D56FD9}" type="presOf" srcId="{9C6A26D8-700A-4D30-8CAB-6689722E8748}" destId="{54A7F54F-728F-4C09-8DF5-9D4E12F4A2F2}" srcOrd="0" destOrd="0" presId="urn:microsoft.com/office/officeart/2005/8/layout/radial5"/>
    <dgm:cxn modelId="{7C514599-1C3B-41CB-B074-13891B6CA120}" type="presOf" srcId="{5D74DEBF-03D4-46D2-B2ED-5C02EBE3A41C}" destId="{0945F329-1085-4AC3-A1D9-8A112957392D}" srcOrd="0" destOrd="0" presId="urn:microsoft.com/office/officeart/2005/8/layout/radial5"/>
    <dgm:cxn modelId="{CF4EC11D-A9B4-42E0-9B95-7BE08A4D97A8}" type="presOf" srcId="{AA725C49-F913-47D4-9BDB-49DE2D6C0824}" destId="{2BDA966A-5295-4249-8F79-AAC049FBABD6}" srcOrd="0" destOrd="0" presId="urn:microsoft.com/office/officeart/2005/8/layout/radial5"/>
    <dgm:cxn modelId="{8C08101B-17F1-403D-AA6A-656F4335A8A6}" type="presOf" srcId="{D3C516BE-9139-4A2D-9807-90CF08FA73FC}" destId="{A3BAC6EA-B984-4198-8C84-37D5435E55C9}" srcOrd="0" destOrd="0" presId="urn:microsoft.com/office/officeart/2005/8/layout/radial5"/>
    <dgm:cxn modelId="{B4A225F8-9A77-42C0-B171-A671BD5F0371}" type="presOf" srcId="{928EEEC4-FFD8-4472-A05C-99C101F22110}" destId="{42B53F9D-2FE0-4D12-92D9-B996FB8DFDB3}" srcOrd="1" destOrd="0" presId="urn:microsoft.com/office/officeart/2005/8/layout/radial5"/>
    <dgm:cxn modelId="{C64E435A-98E3-4F8C-96E2-5E58E8346670}" type="presOf" srcId="{F1D5813E-92C7-46D9-B3D2-E4B7E54FA75D}" destId="{E75ADF9C-A83B-4D30-961B-FE8760A2611D}" srcOrd="0" destOrd="0" presId="urn:microsoft.com/office/officeart/2005/8/layout/radial5"/>
    <dgm:cxn modelId="{E8108FDE-F321-4375-B4AE-3634AF9A0FD4}" srcId="{F1D5813E-92C7-46D9-B3D2-E4B7E54FA75D}" destId="{D66530C9-74D6-4E84-A862-4D19DDBB7CD0}" srcOrd="1" destOrd="0" parTransId="{3A18D9E9-BE81-4A00-9066-6BEE2A45B9E2}" sibTransId="{006EC672-6F9A-4E48-91CE-4EF797E0D099}"/>
    <dgm:cxn modelId="{D8D00FBA-6826-456B-B33A-1208B7B1B26C}" type="presOf" srcId="{3A18D9E9-BE81-4A00-9066-6BEE2A45B9E2}" destId="{DE759746-CDFD-44BF-BF91-01C44EF4ADB7}" srcOrd="0" destOrd="0" presId="urn:microsoft.com/office/officeart/2005/8/layout/radial5"/>
    <dgm:cxn modelId="{B1C4E756-51F1-42A8-BFD3-27934508E8A7}" type="presOf" srcId="{928EEEC4-FFD8-4472-A05C-99C101F22110}" destId="{6BBA3372-A742-409D-B6AC-05742772C108}" srcOrd="0" destOrd="0" presId="urn:microsoft.com/office/officeart/2005/8/layout/radial5"/>
    <dgm:cxn modelId="{774C32AC-92D1-4219-B1D4-DD0D76C586B1}" type="presParOf" srcId="{9B791DE1-7770-494D-BA44-A6ECF1AC6479}" destId="{E75ADF9C-A83B-4D30-961B-FE8760A2611D}" srcOrd="0" destOrd="0" presId="urn:microsoft.com/office/officeart/2005/8/layout/radial5"/>
    <dgm:cxn modelId="{8915FFC2-EAE0-4699-9536-9ADCEF164AD9}" type="presParOf" srcId="{9B791DE1-7770-494D-BA44-A6ECF1AC6479}" destId="{2BDA966A-5295-4249-8F79-AAC049FBABD6}" srcOrd="1" destOrd="0" presId="urn:microsoft.com/office/officeart/2005/8/layout/radial5"/>
    <dgm:cxn modelId="{7515A9A6-B7B9-4A6D-BED0-22A2A869ADBF}" type="presParOf" srcId="{2BDA966A-5295-4249-8F79-AAC049FBABD6}" destId="{A4BB87EB-AD05-4812-AD13-441998258797}" srcOrd="0" destOrd="0" presId="urn:microsoft.com/office/officeart/2005/8/layout/radial5"/>
    <dgm:cxn modelId="{10A6846C-E38D-42C7-ADE8-F43FFFA3DFBE}" type="presParOf" srcId="{9B791DE1-7770-494D-BA44-A6ECF1AC6479}" destId="{6A49839A-D534-40E6-A0C3-60614F2EB4DB}" srcOrd="2" destOrd="0" presId="urn:microsoft.com/office/officeart/2005/8/layout/radial5"/>
    <dgm:cxn modelId="{47F24A22-0953-44D7-BD3B-4247DC489391}" type="presParOf" srcId="{9B791DE1-7770-494D-BA44-A6ECF1AC6479}" destId="{DE759746-CDFD-44BF-BF91-01C44EF4ADB7}" srcOrd="3" destOrd="0" presId="urn:microsoft.com/office/officeart/2005/8/layout/radial5"/>
    <dgm:cxn modelId="{C529853D-7E0C-4254-9589-FD4160888FCF}" type="presParOf" srcId="{DE759746-CDFD-44BF-BF91-01C44EF4ADB7}" destId="{161F8862-98A1-433C-9058-C656A2E3B3A7}" srcOrd="0" destOrd="0" presId="urn:microsoft.com/office/officeart/2005/8/layout/radial5"/>
    <dgm:cxn modelId="{89DDC0A7-287B-4553-9C09-1391ED98EB58}" type="presParOf" srcId="{9B791DE1-7770-494D-BA44-A6ECF1AC6479}" destId="{5D4CF0BC-7603-4E08-878F-4A1968313E79}" srcOrd="4" destOrd="0" presId="urn:microsoft.com/office/officeart/2005/8/layout/radial5"/>
    <dgm:cxn modelId="{2505F6E7-7169-4646-8144-55B856F23C55}" type="presParOf" srcId="{9B791DE1-7770-494D-BA44-A6ECF1AC6479}" destId="{6BBA3372-A742-409D-B6AC-05742772C108}" srcOrd="5" destOrd="0" presId="urn:microsoft.com/office/officeart/2005/8/layout/radial5"/>
    <dgm:cxn modelId="{5F2BEC10-D5EC-4C44-A017-31DD4D007E36}" type="presParOf" srcId="{6BBA3372-A742-409D-B6AC-05742772C108}" destId="{42B53F9D-2FE0-4D12-92D9-B996FB8DFDB3}" srcOrd="0" destOrd="0" presId="urn:microsoft.com/office/officeart/2005/8/layout/radial5"/>
    <dgm:cxn modelId="{0BE9C7F9-9A58-4868-BBF5-60E26260DB48}" type="presParOf" srcId="{9B791DE1-7770-494D-BA44-A6ECF1AC6479}" destId="{54A7F54F-728F-4C09-8DF5-9D4E12F4A2F2}" srcOrd="6" destOrd="0" presId="urn:microsoft.com/office/officeart/2005/8/layout/radial5"/>
    <dgm:cxn modelId="{AE19BCE6-F724-4C91-8FAC-A8FCE1D309F7}" type="presParOf" srcId="{9B791DE1-7770-494D-BA44-A6ECF1AC6479}" destId="{9C81B019-1F6E-400B-9235-50A29271F76F}" srcOrd="7" destOrd="0" presId="urn:microsoft.com/office/officeart/2005/8/layout/radial5"/>
    <dgm:cxn modelId="{0F11FE50-048B-47E8-B280-4144F5273231}" type="presParOf" srcId="{9C81B019-1F6E-400B-9235-50A29271F76F}" destId="{CBAA759F-319B-456B-834A-2C49124A5818}" srcOrd="0" destOrd="0" presId="urn:microsoft.com/office/officeart/2005/8/layout/radial5"/>
    <dgm:cxn modelId="{5B678828-3572-4EBF-B297-79799D6D1F77}" type="presParOf" srcId="{9B791DE1-7770-494D-BA44-A6ECF1AC6479}" destId="{8879C8BA-B9A4-47DD-8CFD-357C725E8DEF}" srcOrd="8" destOrd="0" presId="urn:microsoft.com/office/officeart/2005/8/layout/radial5"/>
    <dgm:cxn modelId="{819FF5CA-F2C4-4D9F-A863-62DBE43B26AF}" type="presParOf" srcId="{9B791DE1-7770-494D-BA44-A6ECF1AC6479}" destId="{682B2173-DBEF-4665-B4C4-5AF990B06481}" srcOrd="9" destOrd="0" presId="urn:microsoft.com/office/officeart/2005/8/layout/radial5"/>
    <dgm:cxn modelId="{3E619B49-F0FA-459B-BE44-0A873BA5A464}" type="presParOf" srcId="{682B2173-DBEF-4665-B4C4-5AF990B06481}" destId="{ECBFAA40-580B-4C29-BD25-76303671F78B}" srcOrd="0" destOrd="0" presId="urn:microsoft.com/office/officeart/2005/8/layout/radial5"/>
    <dgm:cxn modelId="{DD377556-32F5-45B5-8BA2-24525FD0B8C4}" type="presParOf" srcId="{9B791DE1-7770-494D-BA44-A6ECF1AC6479}" destId="{DCBEDD34-F387-4647-BCDA-0D84D0839A28}" srcOrd="10" destOrd="0" presId="urn:microsoft.com/office/officeart/2005/8/layout/radial5"/>
    <dgm:cxn modelId="{D8781EDB-CB7C-463E-8DDB-8B31C25678BE}" type="presParOf" srcId="{9B791DE1-7770-494D-BA44-A6ECF1AC6479}" destId="{A3BAC6EA-B984-4198-8C84-37D5435E55C9}" srcOrd="11" destOrd="0" presId="urn:microsoft.com/office/officeart/2005/8/layout/radial5"/>
    <dgm:cxn modelId="{ED1D9655-7483-4C70-9037-8EC034E4D52C}" type="presParOf" srcId="{A3BAC6EA-B984-4198-8C84-37D5435E55C9}" destId="{8DB20C28-711E-4C5A-99AA-90EB233694AE}" srcOrd="0" destOrd="0" presId="urn:microsoft.com/office/officeart/2005/8/layout/radial5"/>
    <dgm:cxn modelId="{68CE0F49-B1DE-46D3-8F39-6B2DF5FA1402}" type="presParOf" srcId="{9B791DE1-7770-494D-BA44-A6ECF1AC6479}" destId="{99C8005E-326C-4CB7-8A0C-884512B03E49}" srcOrd="12" destOrd="0" presId="urn:microsoft.com/office/officeart/2005/8/layout/radial5"/>
    <dgm:cxn modelId="{EFA62585-8CB0-4F13-9D46-F5F849545439}" type="presParOf" srcId="{9B791DE1-7770-494D-BA44-A6ECF1AC6479}" destId="{0945F329-1085-4AC3-A1D9-8A112957392D}" srcOrd="13" destOrd="0" presId="urn:microsoft.com/office/officeart/2005/8/layout/radial5"/>
    <dgm:cxn modelId="{9CBD3659-7E40-4654-8593-C9DCE4017D80}" type="presParOf" srcId="{0945F329-1085-4AC3-A1D9-8A112957392D}" destId="{70BF93BB-71C8-44A4-9012-82D1D1083F5C}" srcOrd="0" destOrd="0" presId="urn:microsoft.com/office/officeart/2005/8/layout/radial5"/>
    <dgm:cxn modelId="{7025663E-8E96-41B0-AC6A-242E3BE48675}" type="presParOf" srcId="{9B791DE1-7770-494D-BA44-A6ECF1AC6479}" destId="{D416FAE3-71A3-42D5-A209-48D1C27922DF}"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FFE14-783D-419E-A409-4FA67F6C2D9F}">
      <dsp:nvSpPr>
        <dsp:cNvPr id="0" name=""/>
        <dsp:cNvSpPr/>
      </dsp:nvSpPr>
      <dsp:spPr>
        <a:xfrm>
          <a:off x="2452570" y="-82579"/>
          <a:ext cx="1275891" cy="51643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Percorso nascita</a:t>
          </a:r>
        </a:p>
      </dsp:txBody>
      <dsp:txXfrm>
        <a:off x="2477780" y="-57369"/>
        <a:ext cx="1225471" cy="466016"/>
      </dsp:txXfrm>
    </dsp:sp>
    <dsp:sp modelId="{62FCED3A-C4D9-4541-9E27-30CFFE29F0F7}">
      <dsp:nvSpPr>
        <dsp:cNvPr id="0" name=""/>
        <dsp:cNvSpPr/>
      </dsp:nvSpPr>
      <dsp:spPr>
        <a:xfrm>
          <a:off x="2887735" y="31505"/>
          <a:ext cx="3683852" cy="3683852"/>
        </a:xfrm>
        <a:custGeom>
          <a:avLst/>
          <a:gdLst/>
          <a:ahLst/>
          <a:cxnLst/>
          <a:rect l="0" t="0" r="0" b="0"/>
          <a:pathLst>
            <a:path>
              <a:moveTo>
                <a:pt x="845796" y="292597"/>
              </a:moveTo>
              <a:arcTo wR="1841926" hR="1841926" stAng="14235678" swAng="1108665"/>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DFE0D373-5F19-4318-8A84-BBAD3D7B02A1}">
      <dsp:nvSpPr>
        <dsp:cNvPr id="0" name=""/>
        <dsp:cNvSpPr/>
      </dsp:nvSpPr>
      <dsp:spPr>
        <a:xfrm>
          <a:off x="3921126" y="86789"/>
          <a:ext cx="1367426" cy="521790"/>
        </a:xfrm>
        <a:prstGeom prst="roundRect">
          <a:avLst/>
        </a:prstGeom>
        <a:solidFill>
          <a:schemeClr val="accent5">
            <a:hueOff val="546428"/>
            <a:satOff val="-2398"/>
            <a:lumOff val="7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Spazio 0-5</a:t>
          </a:r>
        </a:p>
      </dsp:txBody>
      <dsp:txXfrm>
        <a:off x="3946598" y="112261"/>
        <a:ext cx="1316482" cy="470846"/>
      </dsp:txXfrm>
    </dsp:sp>
    <dsp:sp modelId="{A7990C3E-0A8B-40EF-9DC1-A428778B4502}">
      <dsp:nvSpPr>
        <dsp:cNvPr id="0" name=""/>
        <dsp:cNvSpPr/>
      </dsp:nvSpPr>
      <dsp:spPr>
        <a:xfrm>
          <a:off x="1195936" y="-1628923"/>
          <a:ext cx="3683852" cy="3683852"/>
        </a:xfrm>
        <a:custGeom>
          <a:avLst/>
          <a:gdLst/>
          <a:ahLst/>
          <a:cxnLst/>
          <a:rect l="0" t="0" r="0" b="0"/>
          <a:pathLst>
            <a:path>
              <a:moveTo>
                <a:pt x="3640477" y="2239297"/>
              </a:moveTo>
              <a:arcTo wR="1841926" hR="1841926" stAng="747526" swAng="336015"/>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CCB4F471-775A-4BD4-AB1D-B0780C5CDCE8}">
      <dsp:nvSpPr>
        <dsp:cNvPr id="0" name=""/>
        <dsp:cNvSpPr/>
      </dsp:nvSpPr>
      <dsp:spPr>
        <a:xfrm>
          <a:off x="4279270" y="785738"/>
          <a:ext cx="1311658" cy="495558"/>
        </a:xfrm>
        <a:prstGeom prst="roundRect">
          <a:avLst/>
        </a:prstGeom>
        <a:solidFill>
          <a:schemeClr val="accent5">
            <a:hueOff val="1092855"/>
            <a:satOff val="-4796"/>
            <a:lumOff val="14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Spazio giovani</a:t>
          </a:r>
        </a:p>
      </dsp:txBody>
      <dsp:txXfrm>
        <a:off x="4303461" y="809929"/>
        <a:ext cx="1263276" cy="447176"/>
      </dsp:txXfrm>
    </dsp:sp>
    <dsp:sp modelId="{538CBB44-0E30-47F2-9BA0-1A0E9FD5067F}">
      <dsp:nvSpPr>
        <dsp:cNvPr id="0" name=""/>
        <dsp:cNvSpPr/>
      </dsp:nvSpPr>
      <dsp:spPr>
        <a:xfrm>
          <a:off x="1491064" y="127076"/>
          <a:ext cx="3683852" cy="3683852"/>
        </a:xfrm>
        <a:custGeom>
          <a:avLst/>
          <a:gdLst/>
          <a:ahLst/>
          <a:cxnLst/>
          <a:rect l="0" t="0" r="0" b="0"/>
          <a:pathLst>
            <a:path>
              <a:moveTo>
                <a:pt x="3552051" y="1157700"/>
              </a:moveTo>
              <a:arcTo wR="1841926" hR="1841926" stAng="20291612" swAng="687116"/>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D6BD216-001A-4C5E-994B-B75AAB1CB945}">
      <dsp:nvSpPr>
        <dsp:cNvPr id="0" name=""/>
        <dsp:cNvSpPr/>
      </dsp:nvSpPr>
      <dsp:spPr>
        <a:xfrm>
          <a:off x="4520248" y="1641626"/>
          <a:ext cx="1311658" cy="562900"/>
        </a:xfrm>
        <a:prstGeom prst="roundRect">
          <a:avLst/>
        </a:prstGeom>
        <a:solidFill>
          <a:schemeClr val="accent5">
            <a:hueOff val="1639283"/>
            <a:satOff val="-7195"/>
            <a:lumOff val="21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Sostegno genitorialità e coppia</a:t>
          </a:r>
        </a:p>
      </dsp:txBody>
      <dsp:txXfrm>
        <a:off x="4547727" y="1669105"/>
        <a:ext cx="1256700" cy="507942"/>
      </dsp:txXfrm>
    </dsp:sp>
    <dsp:sp modelId="{521AB037-E0A6-46F7-8499-88407E47B911}">
      <dsp:nvSpPr>
        <dsp:cNvPr id="0" name=""/>
        <dsp:cNvSpPr/>
      </dsp:nvSpPr>
      <dsp:spPr>
        <a:xfrm>
          <a:off x="1788722" y="1373899"/>
          <a:ext cx="3683852" cy="3683852"/>
        </a:xfrm>
        <a:custGeom>
          <a:avLst/>
          <a:gdLst/>
          <a:ahLst/>
          <a:cxnLst/>
          <a:rect l="0" t="0" r="0" b="0"/>
          <a:pathLst>
            <a:path>
              <a:moveTo>
                <a:pt x="3382671" y="832572"/>
              </a:moveTo>
              <a:arcTo wR="1841926" hR="1841926" stAng="19606255" swAng="425861"/>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DE679D79-C6CE-4F28-9CB1-C5E8B856B6DA}">
      <dsp:nvSpPr>
        <dsp:cNvPr id="0" name=""/>
        <dsp:cNvSpPr/>
      </dsp:nvSpPr>
      <dsp:spPr>
        <a:xfrm>
          <a:off x="4580314" y="2406673"/>
          <a:ext cx="1293015" cy="512720"/>
        </a:xfrm>
        <a:prstGeom prst="roundRect">
          <a:avLst/>
        </a:prstGeom>
        <a:solidFill>
          <a:schemeClr val="accent5">
            <a:hueOff val="2185710"/>
            <a:satOff val="-9593"/>
            <a:lumOff val="28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Tutale minori</a:t>
          </a:r>
        </a:p>
      </dsp:txBody>
      <dsp:txXfrm>
        <a:off x="4605343" y="2431702"/>
        <a:ext cx="1242957" cy="462662"/>
      </dsp:txXfrm>
    </dsp:sp>
    <dsp:sp modelId="{A6FC0FB1-2D7D-4520-9AFE-FAF72A25BF87}">
      <dsp:nvSpPr>
        <dsp:cNvPr id="0" name=""/>
        <dsp:cNvSpPr/>
      </dsp:nvSpPr>
      <dsp:spPr>
        <a:xfrm>
          <a:off x="2004991" y="-237850"/>
          <a:ext cx="3683852" cy="3683852"/>
        </a:xfrm>
        <a:custGeom>
          <a:avLst/>
          <a:gdLst/>
          <a:ahLst/>
          <a:cxnLst/>
          <a:rect l="0" t="0" r="0" b="0"/>
          <a:pathLst>
            <a:path>
              <a:moveTo>
                <a:pt x="3128060" y="3160466"/>
              </a:moveTo>
              <a:arcTo wR="1841926" hR="1841926" stAng="2742768" swAng="845449"/>
            </a:path>
          </a:pathLst>
        </a:custGeom>
        <a:noFill/>
        <a:ln w="12700" cap="flat" cmpd="sng" algn="ctr">
          <a:noFill/>
          <a:prstDash val="solid"/>
        </a:ln>
        <a:effectLst/>
      </dsp:spPr>
      <dsp:style>
        <a:lnRef idx="1">
          <a:scrgbClr r="0" g="0" b="0"/>
        </a:lnRef>
        <a:fillRef idx="0">
          <a:scrgbClr r="0" g="0" b="0"/>
        </a:fillRef>
        <a:effectRef idx="0">
          <a:scrgbClr r="0" g="0" b="0"/>
        </a:effectRef>
        <a:fontRef idx="minor"/>
      </dsp:style>
    </dsp:sp>
    <dsp:sp modelId="{A3CE0EFF-4243-40AF-9E48-A143187447B3}">
      <dsp:nvSpPr>
        <dsp:cNvPr id="0" name=""/>
        <dsp:cNvSpPr/>
      </dsp:nvSpPr>
      <dsp:spPr>
        <a:xfrm>
          <a:off x="3909579" y="3198378"/>
          <a:ext cx="1292469" cy="542781"/>
        </a:xfrm>
        <a:prstGeom prst="roundRect">
          <a:avLst/>
        </a:prstGeom>
        <a:solidFill>
          <a:schemeClr val="accent5">
            <a:hueOff val="2732138"/>
            <a:satOff val="-11991"/>
            <a:lumOff val="35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IVG minori</a:t>
          </a:r>
        </a:p>
      </dsp:txBody>
      <dsp:txXfrm>
        <a:off x="3936075" y="3224874"/>
        <a:ext cx="1239477" cy="489789"/>
      </dsp:txXfrm>
    </dsp:sp>
    <dsp:sp modelId="{DF9103E7-D64A-4C1F-BDA1-412A8B8A36DE}">
      <dsp:nvSpPr>
        <dsp:cNvPr id="0" name=""/>
        <dsp:cNvSpPr/>
      </dsp:nvSpPr>
      <dsp:spPr>
        <a:xfrm>
          <a:off x="3379934" y="333917"/>
          <a:ext cx="3683852" cy="3683852"/>
        </a:xfrm>
        <a:custGeom>
          <a:avLst/>
          <a:gdLst/>
          <a:ahLst/>
          <a:cxnLst/>
          <a:rect l="0" t="0" r="0" b="0"/>
          <a:pathLst>
            <a:path>
              <a:moveTo>
                <a:pt x="868523" y="3405632"/>
              </a:moveTo>
              <a:arcTo wR="1841926" hR="1841926" stAng="7314128" swAng="558076"/>
            </a:path>
          </a:pathLst>
        </a:custGeom>
        <a:noFill/>
        <a:ln w="12700" cap="flat" cmpd="sng" algn="ctr">
          <a:noFill/>
          <a:prstDash val="solid"/>
        </a:ln>
        <a:effectLst/>
      </dsp:spPr>
      <dsp:style>
        <a:lnRef idx="1">
          <a:scrgbClr r="0" g="0" b="0"/>
        </a:lnRef>
        <a:fillRef idx="0">
          <a:scrgbClr r="0" g="0" b="0"/>
        </a:fillRef>
        <a:effectRef idx="0">
          <a:scrgbClr r="0" g="0" b="0"/>
        </a:effectRef>
        <a:fontRef idx="minor"/>
      </dsp:style>
    </dsp:sp>
    <dsp:sp modelId="{9BE9C2BC-991B-4F0A-BF48-A0B830A70EA7}">
      <dsp:nvSpPr>
        <dsp:cNvPr id="0" name=""/>
        <dsp:cNvSpPr/>
      </dsp:nvSpPr>
      <dsp:spPr>
        <a:xfrm>
          <a:off x="2747721" y="3536502"/>
          <a:ext cx="1258508" cy="574176"/>
        </a:xfrm>
        <a:prstGeom prst="roundRect">
          <a:avLst/>
        </a:prstGeom>
        <a:solidFill>
          <a:schemeClr val="accent5">
            <a:hueOff val="3278565"/>
            <a:satOff val="-14389"/>
            <a:lumOff val="42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Contrasto violenza di genere</a:t>
          </a:r>
        </a:p>
      </dsp:txBody>
      <dsp:txXfrm>
        <a:off x="2775750" y="3564531"/>
        <a:ext cx="1202450" cy="518118"/>
      </dsp:txXfrm>
    </dsp:sp>
    <dsp:sp modelId="{2B7A528A-F223-42F6-85A1-FB9F114B9260}">
      <dsp:nvSpPr>
        <dsp:cNvPr id="0" name=""/>
        <dsp:cNvSpPr/>
      </dsp:nvSpPr>
      <dsp:spPr>
        <a:xfrm>
          <a:off x="1645432" y="319995"/>
          <a:ext cx="3683852" cy="3683852"/>
        </a:xfrm>
        <a:custGeom>
          <a:avLst/>
          <a:gdLst/>
          <a:ahLst/>
          <a:cxnLst/>
          <a:rect l="0" t="0" r="0" b="0"/>
          <a:pathLst>
            <a:path>
              <a:moveTo>
                <a:pt x="1102117" y="3528749"/>
              </a:moveTo>
              <a:arcTo wR="1841926" hR="1841926" stAng="6820881" swAng="34239"/>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65497CDC-067B-4051-A1CA-915C744EA76C}">
      <dsp:nvSpPr>
        <dsp:cNvPr id="0" name=""/>
        <dsp:cNvSpPr/>
      </dsp:nvSpPr>
      <dsp:spPr>
        <a:xfrm>
          <a:off x="1406319" y="3337833"/>
          <a:ext cx="1324296" cy="549772"/>
        </a:xfrm>
        <a:prstGeom prst="roundRect">
          <a:avLst/>
        </a:prstGeom>
        <a:solidFill>
          <a:schemeClr val="accent5">
            <a:hueOff val="3824992"/>
            <a:satOff val="-16787"/>
            <a:lumOff val="49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Utenza fragile e/o con disagio sociale</a:t>
          </a:r>
        </a:p>
      </dsp:txBody>
      <dsp:txXfrm>
        <a:off x="1433157" y="3364671"/>
        <a:ext cx="1270620" cy="496096"/>
      </dsp:txXfrm>
    </dsp:sp>
    <dsp:sp modelId="{EC713C3D-1B77-431F-962C-1197AF2229DF}">
      <dsp:nvSpPr>
        <dsp:cNvPr id="0" name=""/>
        <dsp:cNvSpPr/>
      </dsp:nvSpPr>
      <dsp:spPr>
        <a:xfrm>
          <a:off x="1147504" y="175638"/>
          <a:ext cx="3683852" cy="3683852"/>
        </a:xfrm>
        <a:custGeom>
          <a:avLst/>
          <a:gdLst/>
          <a:ahLst/>
          <a:cxnLst/>
          <a:rect l="0" t="0" r="0" b="0"/>
          <a:pathLst>
            <a:path>
              <a:moveTo>
                <a:pt x="556335" y="3160997"/>
              </a:moveTo>
              <a:arcTo wR="1841926" hR="1841926" stAng="8055813" swAng="313976"/>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7426909-028B-422A-ABC4-CA9C73E1FE4C}">
      <dsp:nvSpPr>
        <dsp:cNvPr id="0" name=""/>
        <dsp:cNvSpPr/>
      </dsp:nvSpPr>
      <dsp:spPr>
        <a:xfrm>
          <a:off x="855584" y="2664475"/>
          <a:ext cx="1077382" cy="548105"/>
        </a:xfrm>
        <a:prstGeom prst="roundRect">
          <a:avLst/>
        </a:prstGeom>
        <a:solidFill>
          <a:schemeClr val="accent5">
            <a:hueOff val="4371420"/>
            <a:satOff val="-19185"/>
            <a:lumOff val="57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Adozione </a:t>
          </a:r>
        </a:p>
      </dsp:txBody>
      <dsp:txXfrm>
        <a:off x="882340" y="2691231"/>
        <a:ext cx="1023870" cy="494593"/>
      </dsp:txXfrm>
    </dsp:sp>
    <dsp:sp modelId="{ADF8417F-6435-4E32-9D1B-38B8D90448D4}">
      <dsp:nvSpPr>
        <dsp:cNvPr id="0" name=""/>
        <dsp:cNvSpPr/>
      </dsp:nvSpPr>
      <dsp:spPr>
        <a:xfrm>
          <a:off x="245035" y="-825726"/>
          <a:ext cx="3683852" cy="3683852"/>
        </a:xfrm>
        <a:custGeom>
          <a:avLst/>
          <a:gdLst/>
          <a:ahLst/>
          <a:cxnLst/>
          <a:rect l="0" t="0" r="0" b="0"/>
          <a:pathLst>
            <a:path>
              <a:moveTo>
                <a:pt x="1017786" y="3489192"/>
              </a:moveTo>
              <a:arcTo wR="1841926" hR="1841926" stAng="6994748" swAng="413680"/>
            </a:path>
          </a:pathLst>
        </a:custGeom>
        <a:noFill/>
        <a:ln w="127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B9F57758-B29A-41C5-B60C-CC1135BCE274}">
      <dsp:nvSpPr>
        <dsp:cNvPr id="0" name=""/>
        <dsp:cNvSpPr/>
      </dsp:nvSpPr>
      <dsp:spPr>
        <a:xfrm>
          <a:off x="474645" y="2003266"/>
          <a:ext cx="1077382" cy="548105"/>
        </a:xfrm>
        <a:prstGeom prst="roundRect">
          <a:avLst/>
        </a:prstGeom>
        <a:solidFill>
          <a:schemeClr val="accent5">
            <a:hueOff val="4917848"/>
            <a:satOff val="-21584"/>
            <a:lumOff val="64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Affettività e sessualità</a:t>
          </a:r>
        </a:p>
      </dsp:txBody>
      <dsp:txXfrm>
        <a:off x="501401" y="2030022"/>
        <a:ext cx="1023870" cy="494593"/>
      </dsp:txXfrm>
    </dsp:sp>
    <dsp:sp modelId="{98C000BF-907F-4589-8012-DC842B0D6342}">
      <dsp:nvSpPr>
        <dsp:cNvPr id="0" name=""/>
        <dsp:cNvSpPr/>
      </dsp:nvSpPr>
      <dsp:spPr>
        <a:xfrm>
          <a:off x="996126" y="192465"/>
          <a:ext cx="3683852" cy="3683852"/>
        </a:xfrm>
        <a:custGeom>
          <a:avLst/>
          <a:gdLst/>
          <a:ahLst/>
          <a:cxnLst/>
          <a:rect l="0" t="0" r="0" b="0"/>
          <a:pathLst>
            <a:path>
              <a:moveTo>
                <a:pt x="331" y="1806961"/>
              </a:moveTo>
              <a:arcTo wR="1841926" hR="1841926" stAng="10865261" swAng="703700"/>
            </a:path>
          </a:pathLst>
        </a:custGeom>
        <a:noFill/>
        <a:ln w="12700" cap="flat" cmpd="sng" algn="ctr">
          <a:noFill/>
          <a:prstDash val="solid"/>
        </a:ln>
        <a:effectLst/>
      </dsp:spPr>
      <dsp:style>
        <a:lnRef idx="1">
          <a:scrgbClr r="0" g="0" b="0"/>
        </a:lnRef>
        <a:fillRef idx="0">
          <a:scrgbClr r="0" g="0" b="0"/>
        </a:fillRef>
        <a:effectRef idx="0">
          <a:scrgbClr r="0" g="0" b="0"/>
        </a:effectRef>
        <a:fontRef idx="minor"/>
      </dsp:style>
    </dsp:sp>
    <dsp:sp modelId="{BCE11182-DDEF-49F1-AEFB-D6671B13C484}">
      <dsp:nvSpPr>
        <dsp:cNvPr id="0" name=""/>
        <dsp:cNvSpPr/>
      </dsp:nvSpPr>
      <dsp:spPr>
        <a:xfrm>
          <a:off x="475452" y="1120289"/>
          <a:ext cx="1271519" cy="501779"/>
        </a:xfrm>
        <a:prstGeom prst="roundRect">
          <a:avLst/>
        </a:prstGeom>
        <a:solidFill>
          <a:schemeClr val="accent5">
            <a:hueOff val="5464275"/>
            <a:satOff val="-23982"/>
            <a:lumOff val="71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Interventi nelle scuole</a:t>
          </a:r>
        </a:p>
      </dsp:txBody>
      <dsp:txXfrm>
        <a:off x="499947" y="1144784"/>
        <a:ext cx="1222529" cy="452789"/>
      </dsp:txXfrm>
    </dsp:sp>
    <dsp:sp modelId="{8BF80204-43C8-4A9E-A74A-F872214C98F2}">
      <dsp:nvSpPr>
        <dsp:cNvPr id="0" name=""/>
        <dsp:cNvSpPr/>
      </dsp:nvSpPr>
      <dsp:spPr>
        <a:xfrm>
          <a:off x="1001132" y="144175"/>
          <a:ext cx="3683852" cy="3683852"/>
        </a:xfrm>
        <a:custGeom>
          <a:avLst/>
          <a:gdLst/>
          <a:ahLst/>
          <a:cxnLst/>
          <a:rect l="0" t="0" r="0" b="0"/>
          <a:pathLst>
            <a:path>
              <a:moveTo>
                <a:pt x="218403" y="971945"/>
              </a:moveTo>
              <a:arcTo wR="1841926" hR="1841926" stAng="12491105" swAng="866864"/>
            </a:path>
          </a:pathLst>
        </a:custGeom>
        <a:noFill/>
        <a:ln w="12700" cap="flat" cmpd="sng" algn="ctr">
          <a:solidFill>
            <a:schemeClr val="accent5">
              <a:hueOff val="5464275"/>
              <a:satOff val="-23982"/>
              <a:lumOff val="7130"/>
              <a:alphaOff val="0"/>
            </a:schemeClr>
          </a:solidFill>
          <a:prstDash val="solid"/>
        </a:ln>
        <a:effectLst/>
      </dsp:spPr>
      <dsp:style>
        <a:lnRef idx="1">
          <a:scrgbClr r="0" g="0" b="0"/>
        </a:lnRef>
        <a:fillRef idx="0">
          <a:scrgbClr r="0" g="0" b="0"/>
        </a:fillRef>
        <a:effectRef idx="0">
          <a:scrgbClr r="0" g="0" b="0"/>
        </a:effectRef>
        <a:fontRef idx="minor"/>
      </dsp:style>
    </dsp:sp>
    <dsp:sp modelId="{DF25EDD7-8D7F-4125-A9E2-10642DA3F473}">
      <dsp:nvSpPr>
        <dsp:cNvPr id="0" name=""/>
        <dsp:cNvSpPr/>
      </dsp:nvSpPr>
      <dsp:spPr>
        <a:xfrm>
          <a:off x="938376" y="382201"/>
          <a:ext cx="1447934" cy="352895"/>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Prevenzione</a:t>
          </a:r>
        </a:p>
      </dsp:txBody>
      <dsp:txXfrm>
        <a:off x="955603" y="399428"/>
        <a:ext cx="1413480" cy="318441"/>
      </dsp:txXfrm>
    </dsp:sp>
    <dsp:sp modelId="{0DADF33F-ECBE-451F-90F4-56E4A258C017}">
      <dsp:nvSpPr>
        <dsp:cNvPr id="0" name=""/>
        <dsp:cNvSpPr/>
      </dsp:nvSpPr>
      <dsp:spPr>
        <a:xfrm>
          <a:off x="733889" y="248588"/>
          <a:ext cx="3683852" cy="3683852"/>
        </a:xfrm>
        <a:custGeom>
          <a:avLst/>
          <a:gdLst/>
          <a:ahLst/>
          <a:cxnLst/>
          <a:rect l="0" t="0" r="0" b="0"/>
          <a:pathLst>
            <a:path>
              <a:moveTo>
                <a:pt x="1158572" y="131452"/>
              </a:moveTo>
              <a:arcTo wR="1841926" hR="1841926" stAng="14893363" swAng="1065614"/>
            </a:path>
          </a:pathLst>
        </a:custGeom>
        <a:noFill/>
        <a:ln w="12700" cap="flat" cmpd="sng" algn="ctr">
          <a:solidFill>
            <a:schemeClr val="accent5">
              <a:hueOff val="6010703"/>
              <a:satOff val="-26380"/>
              <a:lumOff val="784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DF9C-A83B-4D30-961B-FE8760A2611D}">
      <dsp:nvSpPr>
        <dsp:cNvPr id="0" name=""/>
        <dsp:cNvSpPr/>
      </dsp:nvSpPr>
      <dsp:spPr>
        <a:xfrm>
          <a:off x="4172749" y="2303180"/>
          <a:ext cx="1771059" cy="133439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it-IT" sz="1050" b="1" kern="1200" dirty="0"/>
            <a:t>INTEGRAZIONE</a:t>
          </a:r>
        </a:p>
      </dsp:txBody>
      <dsp:txXfrm>
        <a:off x="4432115" y="2498597"/>
        <a:ext cx="1252327" cy="943558"/>
      </dsp:txXfrm>
    </dsp:sp>
    <dsp:sp modelId="{2BDA966A-5295-4249-8F79-AAC049FBABD6}">
      <dsp:nvSpPr>
        <dsp:cNvPr id="0" name=""/>
        <dsp:cNvSpPr/>
      </dsp:nvSpPr>
      <dsp:spPr>
        <a:xfrm rot="16200000">
          <a:off x="4841988" y="1627270"/>
          <a:ext cx="432581" cy="5601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4906875" y="1804180"/>
        <a:ext cx="302807" cy="336069"/>
      </dsp:txXfrm>
    </dsp:sp>
    <dsp:sp modelId="{6A49839A-D534-40E6-A0C3-60614F2EB4DB}">
      <dsp:nvSpPr>
        <dsp:cNvPr id="0" name=""/>
        <dsp:cNvSpPr/>
      </dsp:nvSpPr>
      <dsp:spPr>
        <a:xfrm>
          <a:off x="4074357" y="4330"/>
          <a:ext cx="1967844" cy="148265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MMG</a:t>
          </a:r>
        </a:p>
      </dsp:txBody>
      <dsp:txXfrm>
        <a:off x="4362541" y="221460"/>
        <a:ext cx="1391476" cy="1048398"/>
      </dsp:txXfrm>
    </dsp:sp>
    <dsp:sp modelId="{DE759746-CDFD-44BF-BF91-01C44EF4ADB7}">
      <dsp:nvSpPr>
        <dsp:cNvPr id="0" name=""/>
        <dsp:cNvSpPr/>
      </dsp:nvSpPr>
      <dsp:spPr>
        <a:xfrm rot="19285714">
          <a:off x="5732948" y="2029167"/>
          <a:ext cx="308779" cy="560115"/>
        </a:xfrm>
        <a:prstGeom prst="rightArrow">
          <a:avLst>
            <a:gd name="adj1" fmla="val 60000"/>
            <a:gd name="adj2" fmla="val 50000"/>
          </a:avLst>
        </a:prstGeom>
        <a:solidFill>
          <a:schemeClr val="accent5">
            <a:hueOff val="1001784"/>
            <a:satOff val="-4397"/>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5743053" y="2170068"/>
        <a:ext cx="216145" cy="336069"/>
      </dsp:txXfrm>
    </dsp:sp>
    <dsp:sp modelId="{5D4CF0BC-7603-4E08-878F-4A1968313E79}">
      <dsp:nvSpPr>
        <dsp:cNvPr id="0" name=""/>
        <dsp:cNvSpPr/>
      </dsp:nvSpPr>
      <dsp:spPr>
        <a:xfrm>
          <a:off x="5813711" y="841959"/>
          <a:ext cx="1967844" cy="1482658"/>
        </a:xfrm>
        <a:prstGeom prst="ellipse">
          <a:avLst/>
        </a:prstGeom>
        <a:solidFill>
          <a:schemeClr val="accent5">
            <a:hueOff val="1001784"/>
            <a:satOff val="-4397"/>
            <a:lumOff val="13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PLS</a:t>
          </a:r>
        </a:p>
      </dsp:txBody>
      <dsp:txXfrm>
        <a:off x="6101895" y="1059089"/>
        <a:ext cx="1391476" cy="1048398"/>
      </dsp:txXfrm>
    </dsp:sp>
    <dsp:sp modelId="{6BBA3372-A742-409D-B6AC-05742772C108}">
      <dsp:nvSpPr>
        <dsp:cNvPr id="0" name=""/>
        <dsp:cNvSpPr/>
      </dsp:nvSpPr>
      <dsp:spPr>
        <a:xfrm rot="771429">
          <a:off x="5986739" y="2925795"/>
          <a:ext cx="206459" cy="560115"/>
        </a:xfrm>
        <a:prstGeom prst="rightArrow">
          <a:avLst>
            <a:gd name="adj1" fmla="val 60000"/>
            <a:gd name="adj2" fmla="val 50000"/>
          </a:avLst>
        </a:prstGeom>
        <a:solidFill>
          <a:schemeClr val="accent5">
            <a:hueOff val="2003568"/>
            <a:satOff val="-8793"/>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5987515" y="3030927"/>
        <a:ext cx="144521" cy="336069"/>
      </dsp:txXfrm>
    </dsp:sp>
    <dsp:sp modelId="{54A7F54F-728F-4C09-8DF5-9D4E12F4A2F2}">
      <dsp:nvSpPr>
        <dsp:cNvPr id="0" name=""/>
        <dsp:cNvSpPr/>
      </dsp:nvSpPr>
      <dsp:spPr>
        <a:xfrm>
          <a:off x="6243295" y="2724093"/>
          <a:ext cx="1967844" cy="1482658"/>
        </a:xfrm>
        <a:prstGeom prst="ellipse">
          <a:avLst/>
        </a:prstGeom>
        <a:solidFill>
          <a:schemeClr val="accent5">
            <a:hueOff val="2003568"/>
            <a:satOff val="-8793"/>
            <a:lumOff val="2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DSMD</a:t>
          </a:r>
        </a:p>
      </dsp:txBody>
      <dsp:txXfrm>
        <a:off x="6531479" y="2941223"/>
        <a:ext cx="1391476" cy="1048398"/>
      </dsp:txXfrm>
    </dsp:sp>
    <dsp:sp modelId="{9C81B019-1F6E-400B-9235-50A29271F76F}">
      <dsp:nvSpPr>
        <dsp:cNvPr id="0" name=""/>
        <dsp:cNvSpPr/>
      </dsp:nvSpPr>
      <dsp:spPr>
        <a:xfrm rot="3857143">
          <a:off x="5319112" y="3647470"/>
          <a:ext cx="400212" cy="560115"/>
        </a:xfrm>
        <a:prstGeom prst="rightArrow">
          <a:avLst>
            <a:gd name="adj1" fmla="val 60000"/>
            <a:gd name="adj2" fmla="val 50000"/>
          </a:avLst>
        </a:prstGeom>
        <a:solidFill>
          <a:schemeClr val="accent5">
            <a:hueOff val="3005351"/>
            <a:satOff val="-13190"/>
            <a:lumOff val="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a:off x="5353097" y="3705406"/>
        <a:ext cx="280148" cy="336069"/>
      </dsp:txXfrm>
    </dsp:sp>
    <dsp:sp modelId="{8879C8BA-B9A4-47DD-8CFD-357C725E8DEF}">
      <dsp:nvSpPr>
        <dsp:cNvPr id="0" name=""/>
        <dsp:cNvSpPr/>
      </dsp:nvSpPr>
      <dsp:spPr>
        <a:xfrm>
          <a:off x="5039625" y="4233448"/>
          <a:ext cx="1967844" cy="1482658"/>
        </a:xfrm>
        <a:prstGeom prst="ellipse">
          <a:avLst/>
        </a:prstGeom>
        <a:solidFill>
          <a:schemeClr val="accent5">
            <a:hueOff val="3005351"/>
            <a:satOff val="-13190"/>
            <a:lumOff val="3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CASA DI COMUNITA’ (CF, PUA …)</a:t>
          </a:r>
        </a:p>
      </dsp:txBody>
      <dsp:txXfrm>
        <a:off x="5327809" y="4450578"/>
        <a:ext cx="1391476" cy="1048398"/>
      </dsp:txXfrm>
    </dsp:sp>
    <dsp:sp modelId="{682B2173-DBEF-4665-B4C4-5AF990B06481}">
      <dsp:nvSpPr>
        <dsp:cNvPr id="0" name=""/>
        <dsp:cNvSpPr/>
      </dsp:nvSpPr>
      <dsp:spPr>
        <a:xfrm rot="6942857">
          <a:off x="4397233" y="3647470"/>
          <a:ext cx="400212" cy="560115"/>
        </a:xfrm>
        <a:prstGeom prst="rightArrow">
          <a:avLst>
            <a:gd name="adj1" fmla="val 60000"/>
            <a:gd name="adj2" fmla="val 50000"/>
          </a:avLst>
        </a:prstGeom>
        <a:solidFill>
          <a:schemeClr val="accent5">
            <a:hueOff val="4007135"/>
            <a:satOff val="-17587"/>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4483312" y="3705406"/>
        <a:ext cx="280148" cy="336069"/>
      </dsp:txXfrm>
    </dsp:sp>
    <dsp:sp modelId="{DCBEDD34-F387-4647-BCDA-0D84D0839A28}">
      <dsp:nvSpPr>
        <dsp:cNvPr id="0" name=""/>
        <dsp:cNvSpPr/>
      </dsp:nvSpPr>
      <dsp:spPr>
        <a:xfrm>
          <a:off x="3109089" y="4233448"/>
          <a:ext cx="1967844" cy="1482658"/>
        </a:xfrm>
        <a:prstGeom prst="ellipse">
          <a:avLst/>
        </a:prstGeom>
        <a:solidFill>
          <a:schemeClr val="accent5">
            <a:hueOff val="4007135"/>
            <a:satOff val="-17587"/>
            <a:lumOff val="52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OSPEDALE</a:t>
          </a:r>
        </a:p>
      </dsp:txBody>
      <dsp:txXfrm>
        <a:off x="3397273" y="4450578"/>
        <a:ext cx="1391476" cy="1048398"/>
      </dsp:txXfrm>
    </dsp:sp>
    <dsp:sp modelId="{A3BAC6EA-B984-4198-8C84-37D5435E55C9}">
      <dsp:nvSpPr>
        <dsp:cNvPr id="0" name=""/>
        <dsp:cNvSpPr/>
      </dsp:nvSpPr>
      <dsp:spPr>
        <a:xfrm rot="10028571">
          <a:off x="3923360" y="2925795"/>
          <a:ext cx="206459" cy="560115"/>
        </a:xfrm>
        <a:prstGeom prst="rightArrow">
          <a:avLst>
            <a:gd name="adj1" fmla="val 60000"/>
            <a:gd name="adj2" fmla="val 50000"/>
          </a:avLst>
        </a:prstGeom>
        <a:solidFill>
          <a:schemeClr val="accent5">
            <a:hueOff val="5008919"/>
            <a:satOff val="-21983"/>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3984522" y="3030927"/>
        <a:ext cx="144521" cy="336069"/>
      </dsp:txXfrm>
    </dsp:sp>
    <dsp:sp modelId="{99C8005E-326C-4CB7-8A0C-884512B03E49}">
      <dsp:nvSpPr>
        <dsp:cNvPr id="0" name=""/>
        <dsp:cNvSpPr/>
      </dsp:nvSpPr>
      <dsp:spPr>
        <a:xfrm>
          <a:off x="1905418" y="2724093"/>
          <a:ext cx="1967844" cy="1482658"/>
        </a:xfrm>
        <a:prstGeom prst="ellipse">
          <a:avLst/>
        </a:prstGeom>
        <a:solidFill>
          <a:schemeClr val="accent5">
            <a:hueOff val="5008919"/>
            <a:satOff val="-21983"/>
            <a:lumOff val="65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SERVIZI DI PREVENZIONE E PROMOZIONE DELLA SALUTE</a:t>
          </a:r>
        </a:p>
      </dsp:txBody>
      <dsp:txXfrm>
        <a:off x="2193602" y="2941223"/>
        <a:ext cx="1391476" cy="1048398"/>
      </dsp:txXfrm>
    </dsp:sp>
    <dsp:sp modelId="{0945F329-1085-4AC3-A1D9-8A112957392D}">
      <dsp:nvSpPr>
        <dsp:cNvPr id="0" name=""/>
        <dsp:cNvSpPr/>
      </dsp:nvSpPr>
      <dsp:spPr>
        <a:xfrm rot="13114286">
          <a:off x="4074831" y="2029167"/>
          <a:ext cx="308779" cy="560115"/>
        </a:xfrm>
        <a:prstGeom prst="rightArrow">
          <a:avLst>
            <a:gd name="adj1" fmla="val 60000"/>
            <a:gd name="adj2" fmla="val 5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b="1" kern="1200"/>
        </a:p>
      </dsp:txBody>
      <dsp:txXfrm rot="10800000">
        <a:off x="4157360" y="2170068"/>
        <a:ext cx="216145" cy="336069"/>
      </dsp:txXfrm>
    </dsp:sp>
    <dsp:sp modelId="{D416FAE3-71A3-42D5-A209-48D1C27922DF}">
      <dsp:nvSpPr>
        <dsp:cNvPr id="0" name=""/>
        <dsp:cNvSpPr/>
      </dsp:nvSpPr>
      <dsp:spPr>
        <a:xfrm>
          <a:off x="2335003" y="841959"/>
          <a:ext cx="1967844" cy="1482658"/>
        </a:xfrm>
        <a:prstGeom prst="ellipse">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TERRITORIO </a:t>
          </a:r>
          <a:r>
            <a:rPr lang="it-IT" sz="900" b="1" kern="1200" dirty="0"/>
            <a:t>(AMBITO, TERZO SETTORE, ENTI EDUCATIVI…)</a:t>
          </a:r>
          <a:endParaRPr lang="it-IT" sz="1200" b="1" kern="1200" dirty="0"/>
        </a:p>
      </dsp:txBody>
      <dsp:txXfrm>
        <a:off x="2623187" y="1059089"/>
        <a:ext cx="1391476" cy="104839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4E1E4A-2F14-400E-ADB6-B60FC0EA68A8}" type="datetimeFigureOut">
              <a:rPr lang="it-IT" smtClean="0"/>
              <a:t>23/10/2024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A4807A-D828-405A-B36F-ABC1709E2A02}" type="slidenum">
              <a:rPr lang="it-IT" smtClean="0"/>
              <a:t>‹N›</a:t>
            </a:fld>
            <a:endParaRPr lang="it-IT"/>
          </a:p>
        </p:txBody>
      </p:sp>
    </p:spTree>
    <p:extLst>
      <p:ext uri="{BB962C8B-B14F-4D97-AF65-F5344CB8AC3E}">
        <p14:creationId xmlns:p14="http://schemas.microsoft.com/office/powerpoint/2010/main" val="201406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a:t>
            </a:fld>
            <a:endParaRPr lang="it-IT"/>
          </a:p>
        </p:txBody>
      </p:sp>
    </p:spTree>
    <p:extLst>
      <p:ext uri="{BB962C8B-B14F-4D97-AF65-F5344CB8AC3E}">
        <p14:creationId xmlns:p14="http://schemas.microsoft.com/office/powerpoint/2010/main" val="256002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10</a:t>
            </a:fld>
            <a:endParaRPr lang="it-IT"/>
          </a:p>
        </p:txBody>
      </p:sp>
    </p:spTree>
    <p:extLst>
      <p:ext uri="{BB962C8B-B14F-4D97-AF65-F5344CB8AC3E}">
        <p14:creationId xmlns:p14="http://schemas.microsoft.com/office/powerpoint/2010/main" val="145279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11</a:t>
            </a:fld>
            <a:endParaRPr lang="it-IT"/>
          </a:p>
        </p:txBody>
      </p:sp>
    </p:spTree>
    <p:extLst>
      <p:ext uri="{BB962C8B-B14F-4D97-AF65-F5344CB8AC3E}">
        <p14:creationId xmlns:p14="http://schemas.microsoft.com/office/powerpoint/2010/main" val="293544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12</a:t>
            </a:fld>
            <a:endParaRPr lang="it-IT"/>
          </a:p>
        </p:txBody>
      </p:sp>
    </p:spTree>
    <p:extLst>
      <p:ext uri="{BB962C8B-B14F-4D97-AF65-F5344CB8AC3E}">
        <p14:creationId xmlns:p14="http://schemas.microsoft.com/office/powerpoint/2010/main" val="3999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13</a:t>
            </a:fld>
            <a:endParaRPr lang="it-IT"/>
          </a:p>
        </p:txBody>
      </p:sp>
    </p:spTree>
    <p:extLst>
      <p:ext uri="{BB962C8B-B14F-4D97-AF65-F5344CB8AC3E}">
        <p14:creationId xmlns:p14="http://schemas.microsoft.com/office/powerpoint/2010/main" val="242148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14</a:t>
            </a:fld>
            <a:endParaRPr lang="it-IT"/>
          </a:p>
        </p:txBody>
      </p:sp>
    </p:spTree>
    <p:extLst>
      <p:ext uri="{BB962C8B-B14F-4D97-AF65-F5344CB8AC3E}">
        <p14:creationId xmlns:p14="http://schemas.microsoft.com/office/powerpoint/2010/main" val="77395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15</a:t>
            </a:fld>
            <a:endParaRPr lang="it-IT"/>
          </a:p>
        </p:txBody>
      </p:sp>
    </p:spTree>
    <p:extLst>
      <p:ext uri="{BB962C8B-B14F-4D97-AF65-F5344CB8AC3E}">
        <p14:creationId xmlns:p14="http://schemas.microsoft.com/office/powerpoint/2010/main" val="1758574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16</a:t>
            </a:fld>
            <a:endParaRPr lang="it-IT"/>
          </a:p>
        </p:txBody>
      </p:sp>
    </p:spTree>
    <p:extLst>
      <p:ext uri="{BB962C8B-B14F-4D97-AF65-F5344CB8AC3E}">
        <p14:creationId xmlns:p14="http://schemas.microsoft.com/office/powerpoint/2010/main" val="108146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17</a:t>
            </a:fld>
            <a:endParaRPr lang="it-IT"/>
          </a:p>
        </p:txBody>
      </p:sp>
    </p:spTree>
    <p:extLst>
      <p:ext uri="{BB962C8B-B14F-4D97-AF65-F5344CB8AC3E}">
        <p14:creationId xmlns:p14="http://schemas.microsoft.com/office/powerpoint/2010/main" val="242379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18</a:t>
            </a:fld>
            <a:endParaRPr lang="it-IT"/>
          </a:p>
        </p:txBody>
      </p:sp>
    </p:spTree>
    <p:extLst>
      <p:ext uri="{BB962C8B-B14F-4D97-AF65-F5344CB8AC3E}">
        <p14:creationId xmlns:p14="http://schemas.microsoft.com/office/powerpoint/2010/main" val="221840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19</a:t>
            </a:fld>
            <a:endParaRPr lang="it-IT"/>
          </a:p>
        </p:txBody>
      </p:sp>
    </p:spTree>
    <p:extLst>
      <p:ext uri="{BB962C8B-B14F-4D97-AF65-F5344CB8AC3E}">
        <p14:creationId xmlns:p14="http://schemas.microsoft.com/office/powerpoint/2010/main" val="85385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a:t>
            </a:fld>
            <a:endParaRPr lang="it-IT"/>
          </a:p>
        </p:txBody>
      </p:sp>
    </p:spTree>
    <p:extLst>
      <p:ext uri="{BB962C8B-B14F-4D97-AF65-F5344CB8AC3E}">
        <p14:creationId xmlns:p14="http://schemas.microsoft.com/office/powerpoint/2010/main" val="173927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20</a:t>
            </a:fld>
            <a:endParaRPr lang="it-IT"/>
          </a:p>
        </p:txBody>
      </p:sp>
    </p:spTree>
    <p:extLst>
      <p:ext uri="{BB962C8B-B14F-4D97-AF65-F5344CB8AC3E}">
        <p14:creationId xmlns:p14="http://schemas.microsoft.com/office/powerpoint/2010/main" val="253227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21</a:t>
            </a:fld>
            <a:endParaRPr lang="it-IT"/>
          </a:p>
        </p:txBody>
      </p:sp>
    </p:spTree>
    <p:extLst>
      <p:ext uri="{BB962C8B-B14F-4D97-AF65-F5344CB8AC3E}">
        <p14:creationId xmlns:p14="http://schemas.microsoft.com/office/powerpoint/2010/main" val="1711623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22</a:t>
            </a:fld>
            <a:endParaRPr lang="it-IT"/>
          </a:p>
        </p:txBody>
      </p:sp>
    </p:spTree>
    <p:extLst>
      <p:ext uri="{BB962C8B-B14F-4D97-AF65-F5344CB8AC3E}">
        <p14:creationId xmlns:p14="http://schemas.microsoft.com/office/powerpoint/2010/main" val="399819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23</a:t>
            </a:fld>
            <a:endParaRPr lang="it-IT"/>
          </a:p>
        </p:txBody>
      </p:sp>
    </p:spTree>
    <p:extLst>
      <p:ext uri="{BB962C8B-B14F-4D97-AF65-F5344CB8AC3E}">
        <p14:creationId xmlns:p14="http://schemas.microsoft.com/office/powerpoint/2010/main" val="114896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24</a:t>
            </a:fld>
            <a:endParaRPr lang="it-IT"/>
          </a:p>
        </p:txBody>
      </p:sp>
    </p:spTree>
    <p:extLst>
      <p:ext uri="{BB962C8B-B14F-4D97-AF65-F5344CB8AC3E}">
        <p14:creationId xmlns:p14="http://schemas.microsoft.com/office/powerpoint/2010/main" val="1177338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25</a:t>
            </a:fld>
            <a:endParaRPr lang="it-IT"/>
          </a:p>
        </p:txBody>
      </p:sp>
    </p:spTree>
    <p:extLst>
      <p:ext uri="{BB962C8B-B14F-4D97-AF65-F5344CB8AC3E}">
        <p14:creationId xmlns:p14="http://schemas.microsoft.com/office/powerpoint/2010/main" val="187179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26</a:t>
            </a:fld>
            <a:endParaRPr lang="it-IT"/>
          </a:p>
        </p:txBody>
      </p:sp>
    </p:spTree>
    <p:extLst>
      <p:ext uri="{BB962C8B-B14F-4D97-AF65-F5344CB8AC3E}">
        <p14:creationId xmlns:p14="http://schemas.microsoft.com/office/powerpoint/2010/main" val="359748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27</a:t>
            </a:fld>
            <a:endParaRPr lang="it-IT"/>
          </a:p>
        </p:txBody>
      </p:sp>
    </p:spTree>
    <p:extLst>
      <p:ext uri="{BB962C8B-B14F-4D97-AF65-F5344CB8AC3E}">
        <p14:creationId xmlns:p14="http://schemas.microsoft.com/office/powerpoint/2010/main" val="417777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28</a:t>
            </a:fld>
            <a:endParaRPr lang="it-IT"/>
          </a:p>
        </p:txBody>
      </p:sp>
    </p:spTree>
    <p:extLst>
      <p:ext uri="{BB962C8B-B14F-4D97-AF65-F5344CB8AC3E}">
        <p14:creationId xmlns:p14="http://schemas.microsoft.com/office/powerpoint/2010/main" val="410394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psicologo che opera nel contesto delle cure primarie, quindi, </a:t>
            </a:r>
            <a:r>
              <a:rPr lang="it-IT" baseline="0" dirty="0"/>
              <a:t>integra competenze cliniche e competenze legate al lavoro in rete e di comunità. Opera in collaborazione con MMG, PLS, professionisti del Dipartimento di Salute Mentale e delle Dipendenze e professionisti della Prevenzione e Promozione della Salute, con gli operatori sanitari e sociosanitari dell’ospedale e della CDC, oltre che con le tutte agenzie presenti sul territorio (Ambiti, enti educativi, terzo settore…). Partecipa, tra gli altri compiti, presso le CDC all’ analisi multidimensionale della domanda espressa dal cittadino presso i Punti Unici di Accesso.</a:t>
            </a:r>
            <a:endParaRPr lang="it-IT" dirty="0"/>
          </a:p>
        </p:txBody>
      </p:sp>
      <p:sp>
        <p:nvSpPr>
          <p:cNvPr id="4" name="Segnaposto numero diapositiva 3"/>
          <p:cNvSpPr>
            <a:spLocks noGrp="1"/>
          </p:cNvSpPr>
          <p:nvPr>
            <p:ph type="sldNum" sz="quarter" idx="5"/>
          </p:nvPr>
        </p:nvSpPr>
        <p:spPr/>
        <p:txBody>
          <a:bodyPr/>
          <a:lstStyle/>
          <a:p>
            <a:fld id="{E421E8FC-4AB8-4592-8151-AE5BDBFCD219}" type="slidenum">
              <a:rPr lang="it-IT" smtClean="0"/>
              <a:t>29</a:t>
            </a:fld>
            <a:endParaRPr lang="it-IT"/>
          </a:p>
        </p:txBody>
      </p:sp>
    </p:spTree>
    <p:extLst>
      <p:ext uri="{BB962C8B-B14F-4D97-AF65-F5344CB8AC3E}">
        <p14:creationId xmlns:p14="http://schemas.microsoft.com/office/powerpoint/2010/main" val="353806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a:t>
            </a:fld>
            <a:endParaRPr lang="it-IT"/>
          </a:p>
        </p:txBody>
      </p:sp>
    </p:spTree>
    <p:extLst>
      <p:ext uri="{BB962C8B-B14F-4D97-AF65-F5344CB8AC3E}">
        <p14:creationId xmlns:p14="http://schemas.microsoft.com/office/powerpoint/2010/main" val="123827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psicologo che opera nel contesto delle cure primarie, quindi, </a:t>
            </a:r>
            <a:r>
              <a:rPr lang="it-IT" baseline="0" dirty="0"/>
              <a:t>integra competenze cliniche e competenze legate al lavoro in rete e di comunità. Opera in collaborazione con MMG, PLS, professionisti del Dipartimento di Salute Mentale e delle Dipendenze e professionisti della Prevenzione e Promozione della Salute, con gli operatori sanitari e sociosanitari dell’ospedale e della CDC, oltre che con le tutte agenzie presenti sul territorio (Ambiti, enti educativi, terzo settore…). Partecipa, tra gli altri compiti, presso le CDC all’ analisi multidimensionale della domanda espressa dal cittadino presso i Punti Unici di Accesso.</a:t>
            </a:r>
            <a:endParaRPr lang="it-IT" dirty="0"/>
          </a:p>
        </p:txBody>
      </p:sp>
      <p:sp>
        <p:nvSpPr>
          <p:cNvPr id="4" name="Segnaposto numero diapositiva 3"/>
          <p:cNvSpPr>
            <a:spLocks noGrp="1"/>
          </p:cNvSpPr>
          <p:nvPr>
            <p:ph type="sldNum" sz="quarter" idx="5"/>
          </p:nvPr>
        </p:nvSpPr>
        <p:spPr/>
        <p:txBody>
          <a:bodyPr/>
          <a:lstStyle/>
          <a:p>
            <a:fld id="{E421E8FC-4AB8-4592-8151-AE5BDBFCD219}" type="slidenum">
              <a:rPr lang="it-IT" smtClean="0"/>
              <a:t>30</a:t>
            </a:fld>
            <a:endParaRPr lang="it-IT"/>
          </a:p>
        </p:txBody>
      </p:sp>
    </p:spTree>
    <p:extLst>
      <p:ext uri="{BB962C8B-B14F-4D97-AF65-F5344CB8AC3E}">
        <p14:creationId xmlns:p14="http://schemas.microsoft.com/office/powerpoint/2010/main" val="4124213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31</a:t>
            </a:fld>
            <a:endParaRPr lang="it-IT"/>
          </a:p>
        </p:txBody>
      </p:sp>
    </p:spTree>
    <p:extLst>
      <p:ext uri="{BB962C8B-B14F-4D97-AF65-F5344CB8AC3E}">
        <p14:creationId xmlns:p14="http://schemas.microsoft.com/office/powerpoint/2010/main" val="2333720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32</a:t>
            </a:fld>
            <a:endParaRPr lang="it-IT"/>
          </a:p>
        </p:txBody>
      </p:sp>
    </p:spTree>
    <p:extLst>
      <p:ext uri="{BB962C8B-B14F-4D97-AF65-F5344CB8AC3E}">
        <p14:creationId xmlns:p14="http://schemas.microsoft.com/office/powerpoint/2010/main" val="3696144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33</a:t>
            </a:fld>
            <a:endParaRPr lang="it-IT"/>
          </a:p>
        </p:txBody>
      </p:sp>
    </p:spTree>
    <p:extLst>
      <p:ext uri="{BB962C8B-B14F-4D97-AF65-F5344CB8AC3E}">
        <p14:creationId xmlns:p14="http://schemas.microsoft.com/office/powerpoint/2010/main" val="2956033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34</a:t>
            </a:fld>
            <a:endParaRPr lang="it-IT"/>
          </a:p>
        </p:txBody>
      </p:sp>
    </p:spTree>
    <p:extLst>
      <p:ext uri="{BB962C8B-B14F-4D97-AF65-F5344CB8AC3E}">
        <p14:creationId xmlns:p14="http://schemas.microsoft.com/office/powerpoint/2010/main" val="2357039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35</a:t>
            </a:fld>
            <a:endParaRPr lang="it-IT"/>
          </a:p>
        </p:txBody>
      </p:sp>
    </p:spTree>
    <p:extLst>
      <p:ext uri="{BB962C8B-B14F-4D97-AF65-F5344CB8AC3E}">
        <p14:creationId xmlns:p14="http://schemas.microsoft.com/office/powerpoint/2010/main" val="1009331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36</a:t>
            </a:fld>
            <a:endParaRPr lang="it-IT"/>
          </a:p>
        </p:txBody>
      </p:sp>
    </p:spTree>
    <p:extLst>
      <p:ext uri="{BB962C8B-B14F-4D97-AF65-F5344CB8AC3E}">
        <p14:creationId xmlns:p14="http://schemas.microsoft.com/office/powerpoint/2010/main" val="990671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37</a:t>
            </a:fld>
            <a:endParaRPr lang="it-IT"/>
          </a:p>
        </p:txBody>
      </p:sp>
    </p:spTree>
    <p:extLst>
      <p:ext uri="{BB962C8B-B14F-4D97-AF65-F5344CB8AC3E}">
        <p14:creationId xmlns:p14="http://schemas.microsoft.com/office/powerpoint/2010/main" val="2179976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38</a:t>
            </a:fld>
            <a:endParaRPr lang="it-IT"/>
          </a:p>
        </p:txBody>
      </p:sp>
    </p:spTree>
    <p:extLst>
      <p:ext uri="{BB962C8B-B14F-4D97-AF65-F5344CB8AC3E}">
        <p14:creationId xmlns:p14="http://schemas.microsoft.com/office/powerpoint/2010/main" val="378993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39</a:t>
            </a:fld>
            <a:endParaRPr lang="it-IT"/>
          </a:p>
        </p:txBody>
      </p:sp>
    </p:spTree>
    <p:extLst>
      <p:ext uri="{BB962C8B-B14F-4D97-AF65-F5344CB8AC3E}">
        <p14:creationId xmlns:p14="http://schemas.microsoft.com/office/powerpoint/2010/main" val="381728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a:t>
            </a:fld>
            <a:endParaRPr lang="it-IT"/>
          </a:p>
        </p:txBody>
      </p:sp>
    </p:spTree>
    <p:extLst>
      <p:ext uri="{BB962C8B-B14F-4D97-AF65-F5344CB8AC3E}">
        <p14:creationId xmlns:p14="http://schemas.microsoft.com/office/powerpoint/2010/main" val="1304587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40</a:t>
            </a:fld>
            <a:endParaRPr lang="it-IT"/>
          </a:p>
        </p:txBody>
      </p:sp>
    </p:spTree>
    <p:extLst>
      <p:ext uri="{BB962C8B-B14F-4D97-AF65-F5344CB8AC3E}">
        <p14:creationId xmlns:p14="http://schemas.microsoft.com/office/powerpoint/2010/main" val="3457647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41</a:t>
            </a:fld>
            <a:endParaRPr lang="it-IT"/>
          </a:p>
        </p:txBody>
      </p:sp>
    </p:spTree>
    <p:extLst>
      <p:ext uri="{BB962C8B-B14F-4D97-AF65-F5344CB8AC3E}">
        <p14:creationId xmlns:p14="http://schemas.microsoft.com/office/powerpoint/2010/main" val="1866256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42</a:t>
            </a:fld>
            <a:endParaRPr lang="it-IT"/>
          </a:p>
        </p:txBody>
      </p:sp>
    </p:spTree>
    <p:extLst>
      <p:ext uri="{BB962C8B-B14F-4D97-AF65-F5344CB8AC3E}">
        <p14:creationId xmlns:p14="http://schemas.microsoft.com/office/powerpoint/2010/main" val="2006151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43</a:t>
            </a:fld>
            <a:endParaRPr lang="it-IT"/>
          </a:p>
        </p:txBody>
      </p:sp>
    </p:spTree>
    <p:extLst>
      <p:ext uri="{BB962C8B-B14F-4D97-AF65-F5344CB8AC3E}">
        <p14:creationId xmlns:p14="http://schemas.microsoft.com/office/powerpoint/2010/main" val="9668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44</a:t>
            </a:fld>
            <a:endParaRPr lang="it-IT"/>
          </a:p>
        </p:txBody>
      </p:sp>
    </p:spTree>
    <p:extLst>
      <p:ext uri="{BB962C8B-B14F-4D97-AF65-F5344CB8AC3E}">
        <p14:creationId xmlns:p14="http://schemas.microsoft.com/office/powerpoint/2010/main" val="4030800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45</a:t>
            </a:fld>
            <a:endParaRPr lang="it-IT"/>
          </a:p>
        </p:txBody>
      </p:sp>
    </p:spTree>
    <p:extLst>
      <p:ext uri="{BB962C8B-B14F-4D97-AF65-F5344CB8AC3E}">
        <p14:creationId xmlns:p14="http://schemas.microsoft.com/office/powerpoint/2010/main" val="2774209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46</a:t>
            </a:fld>
            <a:endParaRPr lang="it-IT"/>
          </a:p>
        </p:txBody>
      </p:sp>
    </p:spTree>
    <p:extLst>
      <p:ext uri="{BB962C8B-B14F-4D97-AF65-F5344CB8AC3E}">
        <p14:creationId xmlns:p14="http://schemas.microsoft.com/office/powerpoint/2010/main" val="1907069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47</a:t>
            </a:fld>
            <a:endParaRPr lang="it-IT"/>
          </a:p>
        </p:txBody>
      </p:sp>
    </p:spTree>
    <p:extLst>
      <p:ext uri="{BB962C8B-B14F-4D97-AF65-F5344CB8AC3E}">
        <p14:creationId xmlns:p14="http://schemas.microsoft.com/office/powerpoint/2010/main" val="2799821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48</a:t>
            </a:fld>
            <a:endParaRPr lang="it-IT"/>
          </a:p>
        </p:txBody>
      </p:sp>
    </p:spTree>
    <p:extLst>
      <p:ext uri="{BB962C8B-B14F-4D97-AF65-F5344CB8AC3E}">
        <p14:creationId xmlns:p14="http://schemas.microsoft.com/office/powerpoint/2010/main" val="3863402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49</a:t>
            </a:fld>
            <a:endParaRPr lang="it-IT"/>
          </a:p>
        </p:txBody>
      </p:sp>
    </p:spTree>
    <p:extLst>
      <p:ext uri="{BB962C8B-B14F-4D97-AF65-F5344CB8AC3E}">
        <p14:creationId xmlns:p14="http://schemas.microsoft.com/office/powerpoint/2010/main" val="363630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a:t>
            </a:fld>
            <a:endParaRPr lang="it-IT"/>
          </a:p>
        </p:txBody>
      </p:sp>
    </p:spTree>
    <p:extLst>
      <p:ext uri="{BB962C8B-B14F-4D97-AF65-F5344CB8AC3E}">
        <p14:creationId xmlns:p14="http://schemas.microsoft.com/office/powerpoint/2010/main" val="2392874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50</a:t>
            </a:fld>
            <a:endParaRPr lang="it-IT"/>
          </a:p>
        </p:txBody>
      </p:sp>
    </p:spTree>
    <p:extLst>
      <p:ext uri="{BB962C8B-B14F-4D97-AF65-F5344CB8AC3E}">
        <p14:creationId xmlns:p14="http://schemas.microsoft.com/office/powerpoint/2010/main" val="2878203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51</a:t>
            </a:fld>
            <a:endParaRPr lang="it-IT"/>
          </a:p>
        </p:txBody>
      </p:sp>
    </p:spTree>
    <p:extLst>
      <p:ext uri="{BB962C8B-B14F-4D97-AF65-F5344CB8AC3E}">
        <p14:creationId xmlns:p14="http://schemas.microsoft.com/office/powerpoint/2010/main" val="2131895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52</a:t>
            </a:fld>
            <a:endParaRPr lang="it-IT"/>
          </a:p>
        </p:txBody>
      </p:sp>
    </p:spTree>
    <p:extLst>
      <p:ext uri="{BB962C8B-B14F-4D97-AF65-F5344CB8AC3E}">
        <p14:creationId xmlns:p14="http://schemas.microsoft.com/office/powerpoint/2010/main" val="3657964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53</a:t>
            </a:fld>
            <a:endParaRPr lang="it-IT"/>
          </a:p>
        </p:txBody>
      </p:sp>
    </p:spTree>
    <p:extLst>
      <p:ext uri="{BB962C8B-B14F-4D97-AF65-F5344CB8AC3E}">
        <p14:creationId xmlns:p14="http://schemas.microsoft.com/office/powerpoint/2010/main" val="222228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54</a:t>
            </a:fld>
            <a:endParaRPr lang="it-IT"/>
          </a:p>
        </p:txBody>
      </p:sp>
    </p:spTree>
    <p:extLst>
      <p:ext uri="{BB962C8B-B14F-4D97-AF65-F5344CB8AC3E}">
        <p14:creationId xmlns:p14="http://schemas.microsoft.com/office/powerpoint/2010/main" val="1577868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55</a:t>
            </a:fld>
            <a:endParaRPr lang="it-IT"/>
          </a:p>
        </p:txBody>
      </p:sp>
    </p:spTree>
    <p:extLst>
      <p:ext uri="{BB962C8B-B14F-4D97-AF65-F5344CB8AC3E}">
        <p14:creationId xmlns:p14="http://schemas.microsoft.com/office/powerpoint/2010/main" val="2058544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56</a:t>
            </a:fld>
            <a:endParaRPr lang="it-IT"/>
          </a:p>
        </p:txBody>
      </p:sp>
    </p:spTree>
    <p:extLst>
      <p:ext uri="{BB962C8B-B14F-4D97-AF65-F5344CB8AC3E}">
        <p14:creationId xmlns:p14="http://schemas.microsoft.com/office/powerpoint/2010/main" val="532546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57</a:t>
            </a:fld>
            <a:endParaRPr lang="it-IT"/>
          </a:p>
        </p:txBody>
      </p:sp>
    </p:spTree>
    <p:extLst>
      <p:ext uri="{BB962C8B-B14F-4D97-AF65-F5344CB8AC3E}">
        <p14:creationId xmlns:p14="http://schemas.microsoft.com/office/powerpoint/2010/main" val="1753530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58</a:t>
            </a:fld>
            <a:endParaRPr lang="it-IT"/>
          </a:p>
        </p:txBody>
      </p:sp>
    </p:spTree>
    <p:extLst>
      <p:ext uri="{BB962C8B-B14F-4D97-AF65-F5344CB8AC3E}">
        <p14:creationId xmlns:p14="http://schemas.microsoft.com/office/powerpoint/2010/main" val="2186921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59</a:t>
            </a:fld>
            <a:endParaRPr lang="it-IT"/>
          </a:p>
        </p:txBody>
      </p:sp>
    </p:spTree>
    <p:extLst>
      <p:ext uri="{BB962C8B-B14F-4D97-AF65-F5344CB8AC3E}">
        <p14:creationId xmlns:p14="http://schemas.microsoft.com/office/powerpoint/2010/main" val="251103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6</a:t>
            </a:fld>
            <a:endParaRPr lang="it-IT"/>
          </a:p>
        </p:txBody>
      </p:sp>
    </p:spTree>
    <p:extLst>
      <p:ext uri="{BB962C8B-B14F-4D97-AF65-F5344CB8AC3E}">
        <p14:creationId xmlns:p14="http://schemas.microsoft.com/office/powerpoint/2010/main" val="2879537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60</a:t>
            </a:fld>
            <a:endParaRPr lang="it-IT"/>
          </a:p>
        </p:txBody>
      </p:sp>
    </p:spTree>
    <p:extLst>
      <p:ext uri="{BB962C8B-B14F-4D97-AF65-F5344CB8AC3E}">
        <p14:creationId xmlns:p14="http://schemas.microsoft.com/office/powerpoint/2010/main" val="3396529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61</a:t>
            </a:fld>
            <a:endParaRPr lang="it-IT"/>
          </a:p>
        </p:txBody>
      </p:sp>
    </p:spTree>
    <p:extLst>
      <p:ext uri="{BB962C8B-B14F-4D97-AF65-F5344CB8AC3E}">
        <p14:creationId xmlns:p14="http://schemas.microsoft.com/office/powerpoint/2010/main" val="232196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62</a:t>
            </a:fld>
            <a:endParaRPr lang="it-IT"/>
          </a:p>
        </p:txBody>
      </p:sp>
    </p:spTree>
    <p:extLst>
      <p:ext uri="{BB962C8B-B14F-4D97-AF65-F5344CB8AC3E}">
        <p14:creationId xmlns:p14="http://schemas.microsoft.com/office/powerpoint/2010/main" val="38984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7</a:t>
            </a:fld>
            <a:endParaRPr lang="it-IT"/>
          </a:p>
        </p:txBody>
      </p:sp>
    </p:spTree>
    <p:extLst>
      <p:ext uri="{BB962C8B-B14F-4D97-AF65-F5344CB8AC3E}">
        <p14:creationId xmlns:p14="http://schemas.microsoft.com/office/powerpoint/2010/main" val="353193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8</a:t>
            </a:fld>
            <a:endParaRPr lang="it-IT"/>
          </a:p>
        </p:txBody>
      </p:sp>
    </p:spTree>
    <p:extLst>
      <p:ext uri="{BB962C8B-B14F-4D97-AF65-F5344CB8AC3E}">
        <p14:creationId xmlns:p14="http://schemas.microsoft.com/office/powerpoint/2010/main" val="402395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2A4807A-D828-405A-B36F-ABC1709E2A02}" type="slidenum">
              <a:rPr lang="it-IT" smtClean="0"/>
              <a:t>9</a:t>
            </a:fld>
            <a:endParaRPr lang="it-IT"/>
          </a:p>
        </p:txBody>
      </p:sp>
    </p:spTree>
    <p:extLst>
      <p:ext uri="{BB962C8B-B14F-4D97-AF65-F5344CB8AC3E}">
        <p14:creationId xmlns:p14="http://schemas.microsoft.com/office/powerpoint/2010/main" val="2719603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FC5BB8A-B6FA-4AB5-8071-00EF8B0B8757}" type="datetime1">
              <a:rPr lang="it-IT" smtClean="0"/>
              <a:t>23/10/2024</a:t>
            </a:fld>
            <a:endParaRPr lang="it-I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7A118DE-B132-4FE9-8D6A-ED222EEB4782}" type="slidenum">
              <a:rPr lang="it-IT" smtClean="0"/>
              <a:t>‹N›</a:t>
            </a:fld>
            <a:endParaRPr lang="it-IT"/>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0E1DAE0-76E0-44DA-95EB-F234D5DD25D4}" type="datetime1">
              <a:rPr lang="it-IT" smtClean="0"/>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A118DE-B132-4FE9-8D6A-ED222EEB4782}" type="slidenum">
              <a:rPr lang="it-IT" smtClean="0"/>
              <a:t>‹N›</a:t>
            </a:fld>
            <a:endParaRPr lang="it-IT"/>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AE70004-461D-401E-AFA1-C9F1E6FE7BD4}" type="datetime1">
              <a:rPr lang="it-IT" smtClean="0"/>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A118DE-B132-4FE9-8D6A-ED222EEB4782}" type="slidenum">
              <a:rPr lang="it-IT" smtClean="0"/>
              <a:t>‹N›</a:t>
            </a:fld>
            <a:endParaRPr lang="it-IT"/>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1BE1AB6-414B-4D97-84B0-83FA527848BF}" type="datetime1">
              <a:rPr lang="it-IT" smtClean="0"/>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A118DE-B132-4FE9-8D6A-ED222EEB4782}" type="slidenum">
              <a:rPr lang="it-IT" smtClean="0"/>
              <a:t>‹N›</a:t>
            </a:fld>
            <a:endParaRPr lang="it-IT"/>
          </a:p>
        </p:txBody>
      </p:sp>
      <p:sp>
        <p:nvSpPr>
          <p:cNvPr id="11" name="Title 10"/>
          <p:cNvSpPr>
            <a:spLocks noGrp="1"/>
          </p:cNvSpPr>
          <p:nvPr>
            <p:ph type="title"/>
          </p:nvPr>
        </p:nvSpPr>
        <p:spPr/>
        <p:txBody>
          <a:bodyPr/>
          <a:lstStyle/>
          <a:p>
            <a:r>
              <a:rPr lang="it-IT"/>
              <a:t>Fare clic per modificare lo stile del titolo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5C1A9D8D-C876-498A-B325-84950995DB29}" type="datetime1">
              <a:rPr lang="it-IT" smtClean="0"/>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7A118DE-B132-4FE9-8D6A-ED222EEB478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EAAC60-B715-4B4B-B3AE-726BAF15BFC2}" type="datetime1">
              <a:rPr lang="it-IT" smtClean="0"/>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7A118DE-B132-4FE9-8D6A-ED222EEB4782}" type="slidenum">
              <a:rPr lang="it-IT" smtClean="0"/>
              <a:t>‹N›</a:t>
            </a:fld>
            <a:endParaRPr lang="it-IT"/>
          </a:p>
        </p:txBody>
      </p:sp>
      <p:sp>
        <p:nvSpPr>
          <p:cNvPr id="12" name="Title 11"/>
          <p:cNvSpPr>
            <a:spLocks noGrp="1"/>
          </p:cNvSpPr>
          <p:nvPr>
            <p:ph type="title"/>
          </p:nvPr>
        </p:nvSpPr>
        <p:spPr/>
        <p:txBody>
          <a:bodyPr/>
          <a:lstStyle>
            <a:lvl1pPr>
              <a:defRPr>
                <a:solidFill>
                  <a:schemeClr val="tx2"/>
                </a:solidFill>
              </a:defRPr>
            </a:lvl1pPr>
          </a:lstStyle>
          <a:p>
            <a:r>
              <a:rPr lang="it-IT"/>
              <a:t>Fare clic per modificare lo stile del titolo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2C7ED65-CDFE-48D5-821D-97A38AC03E26}" type="datetime1">
              <a:rPr lang="it-IT" smtClean="0"/>
              <a:t>23/10/2024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7A118DE-B132-4FE9-8D6A-ED222EEB4782}" type="slidenum">
              <a:rPr lang="it-IT" smtClean="0"/>
              <a:t>‹N›</a:t>
            </a:fld>
            <a:endParaRPr lang="it-IT"/>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F868BCD-ECF1-4E86-8B0C-F6489FC0CD29}" type="datetime1">
              <a:rPr lang="it-IT" smtClean="0"/>
              <a:t>23/10/2024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7A118DE-B132-4FE9-8D6A-ED222EEB4782}" type="slidenum">
              <a:rPr lang="it-IT" smtClean="0"/>
              <a:t>‹N›</a:t>
            </a:fld>
            <a:endParaRPr lang="it-IT"/>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B875-94A3-4575-8045-D0E7DCBD8BE2}" type="datetime1">
              <a:rPr lang="it-IT" smtClean="0"/>
              <a:t>23/10/2024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7A118DE-B132-4FE9-8D6A-ED222EEB478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it-IT"/>
              <a:t>Fare clic per modificare lo stile del titolo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A664BDA-E47C-435B-A4BA-0EE227F38C50}" type="datetime1">
              <a:rPr lang="it-IT" smtClean="0"/>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7A118DE-B132-4FE9-8D6A-ED222EEB4782}"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it-IT"/>
              <a:t>Fare clic per modificare lo stile del titolo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533880D-0EA5-4146-AE67-F958D7AFF105}" type="datetime1">
              <a:rPr lang="it-IT" smtClean="0"/>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7A118DE-B132-4FE9-8D6A-ED222EEB478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500563A-A595-42BA-A778-E8548263CCFB}" type="datetime1">
              <a:rPr lang="it-IT" smtClean="0"/>
              <a:t>23/10/2024</a:t>
            </a:fld>
            <a:endParaRPr lang="it-IT"/>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t-IT"/>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7A118DE-B132-4FE9-8D6A-ED222EEB478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007743"/>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anchor="ctr"/>
          <a:lstStyle/>
          <a:p>
            <a:pPr algn="ctr" eaLnBrk="1" hangingPunct="1">
              <a:defRPr/>
            </a:pPr>
            <a:endParaRPr lang="it-IT"/>
          </a:p>
        </p:txBody>
      </p:sp>
      <p:sp>
        <p:nvSpPr>
          <p:cNvPr id="5" name="Rettangolo 4"/>
          <p:cNvSpPr/>
          <p:nvPr/>
        </p:nvSpPr>
        <p:spPr>
          <a:xfrm>
            <a:off x="434975" y="538163"/>
            <a:ext cx="8274050" cy="585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anchor="ctr"/>
          <a:lstStyle/>
          <a:p>
            <a:pPr algn="ctr" eaLnBrk="1" hangingPunct="1">
              <a:defRPr/>
            </a:pPr>
            <a:endParaRPr lang="it-IT"/>
          </a:p>
        </p:txBody>
      </p:sp>
      <p:pic>
        <p:nvPicPr>
          <p:cNvPr id="16388"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 y="538163"/>
            <a:ext cx="8275638" cy="585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36563" y="5795963"/>
            <a:ext cx="8274050" cy="602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anchor="ctr"/>
          <a:lstStyle/>
          <a:p>
            <a:pPr algn="ctr" eaLnBrk="1" hangingPunct="1">
              <a:defRPr/>
            </a:pPr>
            <a:endParaRPr lang="it-IT">
              <a:solidFill>
                <a:srgbClr val="000000"/>
              </a:solidFill>
            </a:endParaRPr>
          </a:p>
        </p:txBody>
      </p:sp>
      <p:sp>
        <p:nvSpPr>
          <p:cNvPr id="16390" name="CasellaDiTesto 13"/>
          <p:cNvSpPr txBox="1">
            <a:spLocks noChangeArrowheads="1"/>
          </p:cNvSpPr>
          <p:nvPr/>
        </p:nvSpPr>
        <p:spPr bwMode="auto">
          <a:xfrm>
            <a:off x="350838" y="6567488"/>
            <a:ext cx="86264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119" tIns="0" rIns="63119" bIns="0">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it-IT" sz="1400" b="1">
                <a:solidFill>
                  <a:schemeClr val="bg1"/>
                </a:solidFill>
                <a:latin typeface="Helvetica" charset="0"/>
              </a:rPr>
              <a:t>www.asst-pg23.it</a:t>
            </a:r>
          </a:p>
        </p:txBody>
      </p:sp>
      <p:sp>
        <p:nvSpPr>
          <p:cNvPr id="16391" name="CasellaDiTesto 9"/>
          <p:cNvSpPr txBox="1">
            <a:spLocks noChangeArrowheads="1"/>
          </p:cNvSpPr>
          <p:nvPr/>
        </p:nvSpPr>
        <p:spPr bwMode="auto">
          <a:xfrm>
            <a:off x="434975" y="5805488"/>
            <a:ext cx="5132388" cy="377331"/>
          </a:xfrm>
          <a:prstGeom prst="rect">
            <a:avLst/>
          </a:prstGeom>
          <a:solidFill>
            <a:schemeClr val="tx1"/>
          </a:solidFill>
          <a:ln>
            <a:noFill/>
          </a:ln>
        </p:spPr>
        <p:txBody>
          <a:bodyPr lIns="160322" tIns="80161" rIns="160322" bIns="80161">
            <a:spAutoFit/>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endParaRPr lang="it-IT" sz="1400" i="1" dirty="0">
              <a:solidFill>
                <a:srgbClr val="000000"/>
              </a:solidFill>
              <a:latin typeface="Arial" charset="0"/>
            </a:endParaRPr>
          </a:p>
        </p:txBody>
      </p:sp>
      <p:pic>
        <p:nvPicPr>
          <p:cNvPr id="1639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16600"/>
            <a:ext cx="1771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529ED176-BD6E-4B1B-B49A-4011E79884DC}"/>
              </a:ext>
            </a:extLst>
          </p:cNvPr>
          <p:cNvSpPr/>
          <p:nvPr/>
        </p:nvSpPr>
        <p:spPr>
          <a:xfrm>
            <a:off x="1691680" y="692696"/>
            <a:ext cx="5616624" cy="316835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3200" b="1" dirty="0">
                <a:solidFill>
                  <a:schemeClr val="accent1">
                    <a:lumMod val="75000"/>
                  </a:schemeClr>
                </a:solidFill>
                <a:latin typeface="+mj-lt"/>
                <a:ea typeface="+mj-ea"/>
                <a:cs typeface="+mj-cs"/>
              </a:rPr>
              <a:t>SC PSICOLOGIA </a:t>
            </a:r>
          </a:p>
          <a:p>
            <a:pPr algn="ctr"/>
            <a:endParaRPr lang="it-IT" sz="3200" b="1" dirty="0">
              <a:solidFill>
                <a:schemeClr val="accent1">
                  <a:lumMod val="75000"/>
                </a:schemeClr>
              </a:solidFill>
              <a:latin typeface="+mj-lt"/>
              <a:ea typeface="+mj-ea"/>
              <a:cs typeface="+mj-cs"/>
            </a:endParaRPr>
          </a:p>
          <a:p>
            <a:pPr algn="ctr"/>
            <a:r>
              <a:rPr lang="it-IT" sz="3200" b="1" dirty="0">
                <a:solidFill>
                  <a:schemeClr val="accent1">
                    <a:lumMod val="75000"/>
                  </a:schemeClr>
                </a:solidFill>
                <a:latin typeface="+mj-lt"/>
                <a:ea typeface="+mj-ea"/>
                <a:cs typeface="+mj-cs"/>
              </a:rPr>
              <a:t>ATTIVITA’ IN FAVORE DEI MINORI</a:t>
            </a:r>
          </a:p>
        </p:txBody>
      </p:sp>
    </p:spTree>
    <p:extLst>
      <p:ext uri="{BB962C8B-B14F-4D97-AF65-F5344CB8AC3E}">
        <p14:creationId xmlns:p14="http://schemas.microsoft.com/office/powerpoint/2010/main" val="119373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683568" y="1780460"/>
            <a:ext cx="7776864" cy="2376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PSICOLOGIA </a:t>
            </a:r>
          </a:p>
          <a:p>
            <a:pPr algn="ctr"/>
            <a:r>
              <a:rPr lang="it-IT" sz="3200" dirty="0"/>
              <a:t> CONSULTORIO FAMILIARE</a:t>
            </a:r>
          </a:p>
        </p:txBody>
      </p:sp>
    </p:spTree>
    <p:extLst>
      <p:ext uri="{BB962C8B-B14F-4D97-AF65-F5344CB8AC3E}">
        <p14:creationId xmlns:p14="http://schemas.microsoft.com/office/powerpoint/2010/main" val="61763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11" name="Ovale 10"/>
          <p:cNvSpPr/>
          <p:nvPr/>
        </p:nvSpPr>
        <p:spPr>
          <a:xfrm>
            <a:off x="2925171" y="2392161"/>
            <a:ext cx="3360530" cy="336053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644542" y="42345"/>
            <a:ext cx="7756263" cy="1054250"/>
          </a:xfrm>
        </p:spPr>
        <p:txBody>
          <a:bodyPr/>
          <a:lstStyle/>
          <a:p>
            <a:r>
              <a:rPr lang="it-IT" sz="3200" b="1" dirty="0">
                <a:solidFill>
                  <a:schemeClr val="accent1">
                    <a:lumMod val="75000"/>
                  </a:schemeClr>
                </a:solidFill>
              </a:rPr>
              <a:t>Consultorio Familiare </a:t>
            </a:r>
          </a:p>
        </p:txBody>
      </p:sp>
      <p:sp>
        <p:nvSpPr>
          <p:cNvPr id="3" name="Segnaposto contenuto 2"/>
          <p:cNvSpPr>
            <a:spLocks noGrp="1"/>
          </p:cNvSpPr>
          <p:nvPr>
            <p:ph idx="1"/>
          </p:nvPr>
        </p:nvSpPr>
        <p:spPr>
          <a:xfrm>
            <a:off x="677732" y="869935"/>
            <a:ext cx="7745505" cy="1190913"/>
          </a:xfrm>
        </p:spPr>
        <p:txBody>
          <a:bodyPr>
            <a:noAutofit/>
          </a:bodyPr>
          <a:lstStyle/>
          <a:p>
            <a:pPr marL="0" indent="0" algn="just">
              <a:buNone/>
            </a:pPr>
            <a:r>
              <a:rPr lang="it-IT" sz="1800" dirty="0"/>
              <a:t>L’Area di Psicologia del Consultorio Familiare, entro l’équipe multi-professionale e in integrazione con gli stakeholder territoriali, garantisce il  "primo livello" di intervento, con preminenti compiti di prevenzione e promozione della salute. </a:t>
            </a:r>
          </a:p>
        </p:txBody>
      </p:sp>
      <p:graphicFrame>
        <p:nvGraphicFramePr>
          <p:cNvPr id="6" name="Diagramma 5">
            <a:extLst>
              <a:ext uri="{FF2B5EF4-FFF2-40B4-BE49-F238E27FC236}">
                <a16:creationId xmlns:a16="http://schemas.microsoft.com/office/drawing/2014/main" id="{485C2DA3-EE93-B9FD-A8E0-ED421B6DF3ED}"/>
              </a:ext>
            </a:extLst>
          </p:cNvPr>
          <p:cNvGraphicFramePr/>
          <p:nvPr>
            <p:extLst>
              <p:ext uri="{D42A27DB-BD31-4B8C-83A1-F6EECF244321}">
                <p14:modId xmlns:p14="http://schemas.microsoft.com/office/powerpoint/2010/main" val="3889285620"/>
              </p:ext>
            </p:extLst>
          </p:nvPr>
        </p:nvGraphicFramePr>
        <p:xfrm>
          <a:off x="1331640" y="21779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DiTesto 8">
            <a:extLst>
              <a:ext uri="{FF2B5EF4-FFF2-40B4-BE49-F238E27FC236}">
                <a16:creationId xmlns:a16="http://schemas.microsoft.com/office/drawing/2014/main" id="{A85075FB-D003-44B5-A948-043CA44BCEA2}"/>
              </a:ext>
            </a:extLst>
          </p:cNvPr>
          <p:cNvSpPr txBox="1"/>
          <p:nvPr/>
        </p:nvSpPr>
        <p:spPr>
          <a:xfrm>
            <a:off x="3849352" y="3887760"/>
            <a:ext cx="1512168" cy="369332"/>
          </a:xfrm>
          <a:prstGeom prst="rect">
            <a:avLst/>
          </a:prstGeom>
          <a:noFill/>
        </p:spPr>
        <p:txBody>
          <a:bodyPr wrap="square" rtlCol="0">
            <a:spAutoFit/>
          </a:bodyPr>
          <a:lstStyle/>
          <a:p>
            <a:pPr algn="ctr"/>
            <a:r>
              <a:rPr lang="it-IT" b="1" dirty="0"/>
              <a:t>OFFERTA</a:t>
            </a:r>
          </a:p>
        </p:txBody>
      </p:sp>
      <p:sp>
        <p:nvSpPr>
          <p:cNvPr id="13" name="Rettangolo 12"/>
          <p:cNvSpPr/>
          <p:nvPr/>
        </p:nvSpPr>
        <p:spPr>
          <a:xfrm>
            <a:off x="1835696" y="2924944"/>
            <a:ext cx="1152128" cy="368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752162" y="2194558"/>
            <a:ext cx="1047389" cy="368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7286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con angoli arrotondati 3">
            <a:extLst>
              <a:ext uri="{FF2B5EF4-FFF2-40B4-BE49-F238E27FC236}">
                <a16:creationId xmlns:a16="http://schemas.microsoft.com/office/drawing/2014/main" id="{6682A901-26AB-4E4B-8CA3-1C7FAE8A9195}"/>
              </a:ext>
            </a:extLst>
          </p:cNvPr>
          <p:cNvSpPr/>
          <p:nvPr/>
        </p:nvSpPr>
        <p:spPr bwMode="auto">
          <a:xfrm>
            <a:off x="1166447" y="926129"/>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Consulenze e sostegno al singolo alla coppia e alla famiglia</a:t>
            </a:r>
          </a:p>
        </p:txBody>
      </p:sp>
      <p:sp>
        <p:nvSpPr>
          <p:cNvPr id="10" name="Rettangolo con angoli arrotondati 3">
            <a:extLst>
              <a:ext uri="{FF2B5EF4-FFF2-40B4-BE49-F238E27FC236}">
                <a16:creationId xmlns:a16="http://schemas.microsoft.com/office/drawing/2014/main" id="{29035081-88BA-40E0-B368-C7C78FFE46FB}"/>
              </a:ext>
            </a:extLst>
          </p:cNvPr>
          <p:cNvSpPr/>
          <p:nvPr/>
        </p:nvSpPr>
        <p:spPr bwMode="auto">
          <a:xfrm>
            <a:off x="1184377" y="3390627"/>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Consulenza alle realtà territoriali</a:t>
            </a:r>
          </a:p>
        </p:txBody>
      </p:sp>
      <p:sp>
        <p:nvSpPr>
          <p:cNvPr id="11" name="Rettangolo con angoli arrotondati 3">
            <a:extLst>
              <a:ext uri="{FF2B5EF4-FFF2-40B4-BE49-F238E27FC236}">
                <a16:creationId xmlns:a16="http://schemas.microsoft.com/office/drawing/2014/main" id="{4C642C03-C8C3-48AB-AE22-D69A1CC6622F}"/>
              </a:ext>
            </a:extLst>
          </p:cNvPr>
          <p:cNvSpPr/>
          <p:nvPr/>
        </p:nvSpPr>
        <p:spPr bwMode="auto">
          <a:xfrm>
            <a:off x="1184377" y="4668176"/>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Lavoro con la rete territoriale (tavoli)</a:t>
            </a:r>
          </a:p>
        </p:txBody>
      </p:sp>
      <p:sp>
        <p:nvSpPr>
          <p:cNvPr id="12" name="Rettangolo con angoli arrotondati 3">
            <a:extLst>
              <a:ext uri="{FF2B5EF4-FFF2-40B4-BE49-F238E27FC236}">
                <a16:creationId xmlns:a16="http://schemas.microsoft.com/office/drawing/2014/main" id="{9153E330-D4D7-4F6C-8F07-8654878F7B55}"/>
              </a:ext>
            </a:extLst>
          </p:cNvPr>
          <p:cNvSpPr/>
          <p:nvPr/>
        </p:nvSpPr>
        <p:spPr bwMode="auto">
          <a:xfrm>
            <a:off x="1166447" y="2158378"/>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Progetti scuole</a:t>
            </a:r>
          </a:p>
        </p:txBody>
      </p:sp>
    </p:spTree>
    <p:extLst>
      <p:ext uri="{BB962C8B-B14F-4D97-AF65-F5344CB8AC3E}">
        <p14:creationId xmlns:p14="http://schemas.microsoft.com/office/powerpoint/2010/main" val="121842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a:extLst>
              <a:ext uri="{FF2B5EF4-FFF2-40B4-BE49-F238E27FC236}">
                <a16:creationId xmlns:a16="http://schemas.microsoft.com/office/drawing/2014/main" id="{DF5A570A-E760-40E1-B6A9-ACD21CC2F4BE}"/>
              </a:ext>
            </a:extLst>
          </p:cNvPr>
          <p:cNvSpPr>
            <a:spLocks noGrp="1"/>
          </p:cNvSpPr>
          <p:nvPr>
            <p:ph type="title"/>
          </p:nvPr>
        </p:nvSpPr>
        <p:spPr>
          <a:xfrm>
            <a:off x="611560" y="1686280"/>
            <a:ext cx="7756263" cy="1634708"/>
          </a:xfrm>
        </p:spPr>
        <p:txBody>
          <a:bodyPr/>
          <a:lstStyle/>
          <a:p>
            <a:r>
              <a:rPr lang="it-IT" sz="3200" b="1" dirty="0">
                <a:solidFill>
                  <a:schemeClr val="accent1">
                    <a:lumMod val="75000"/>
                  </a:schemeClr>
                </a:solidFill>
              </a:rPr>
              <a:t/>
            </a:r>
            <a:br>
              <a:rPr lang="it-IT" sz="3200" b="1" dirty="0">
                <a:solidFill>
                  <a:schemeClr val="accent1">
                    <a:lumMod val="75000"/>
                  </a:schemeClr>
                </a:solidFill>
              </a:rPr>
            </a:br>
            <a:r>
              <a:rPr lang="it-IT" sz="3200" b="1" dirty="0">
                <a:solidFill>
                  <a:schemeClr val="accent1">
                    <a:lumMod val="75000"/>
                  </a:schemeClr>
                </a:solidFill>
              </a:rPr>
              <a:t>Interventi psicologici </a:t>
            </a:r>
            <a:br>
              <a:rPr lang="it-IT" sz="3200" b="1" dirty="0">
                <a:solidFill>
                  <a:schemeClr val="accent1">
                    <a:lumMod val="75000"/>
                  </a:schemeClr>
                </a:solidFill>
              </a:rPr>
            </a:br>
            <a:r>
              <a:rPr lang="it-IT" sz="3200" b="1" dirty="0">
                <a:solidFill>
                  <a:schemeClr val="accent1">
                    <a:lumMod val="75000"/>
                  </a:schemeClr>
                </a:solidFill>
              </a:rPr>
              <a:t>in area perinatale</a:t>
            </a:r>
          </a:p>
        </p:txBody>
      </p:sp>
    </p:spTree>
    <p:extLst>
      <p:ext uri="{BB962C8B-B14F-4D97-AF65-F5344CB8AC3E}">
        <p14:creationId xmlns:p14="http://schemas.microsoft.com/office/powerpoint/2010/main" val="284462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6D697A3C-C935-4D99-8CC1-0F0CBC059C4A}"/>
              </a:ext>
            </a:extLst>
          </p:cNvPr>
          <p:cNvPicPr>
            <a:picLocks noChangeAspect="1"/>
          </p:cNvPicPr>
          <p:nvPr/>
        </p:nvPicPr>
        <p:blipFill rotWithShape="1">
          <a:blip r:embed="rId3"/>
          <a:srcRect t="19218"/>
          <a:stretch/>
        </p:blipFill>
        <p:spPr>
          <a:xfrm>
            <a:off x="914733" y="1628799"/>
            <a:ext cx="7314533" cy="4573243"/>
          </a:xfrm>
          <a:prstGeom prst="rect">
            <a:avLst/>
          </a:prstGeom>
        </p:spPr>
      </p:pic>
      <p:sp>
        <p:nvSpPr>
          <p:cNvPr id="3" name="Titolo 2">
            <a:extLst>
              <a:ext uri="{FF2B5EF4-FFF2-40B4-BE49-F238E27FC236}">
                <a16:creationId xmlns:a16="http://schemas.microsoft.com/office/drawing/2014/main" id="{5845F7DD-3092-415F-9897-B85C9FC2B74D}"/>
              </a:ext>
            </a:extLst>
          </p:cNvPr>
          <p:cNvSpPr>
            <a:spLocks noGrp="1"/>
          </p:cNvSpPr>
          <p:nvPr>
            <p:ph type="title"/>
          </p:nvPr>
        </p:nvSpPr>
        <p:spPr>
          <a:xfrm>
            <a:off x="709374" y="485992"/>
            <a:ext cx="7756263" cy="1054250"/>
          </a:xfrm>
        </p:spPr>
        <p:txBody>
          <a:bodyPr/>
          <a:lstStyle/>
          <a:p>
            <a:r>
              <a:rPr lang="it-IT" sz="3200" b="1" dirty="0">
                <a:solidFill>
                  <a:schemeClr val="accent1">
                    <a:lumMod val="75000"/>
                  </a:schemeClr>
                </a:solidFill>
              </a:rPr>
              <a:t>Interventi psicologici perinatalità</a:t>
            </a:r>
          </a:p>
        </p:txBody>
      </p:sp>
    </p:spTree>
    <p:extLst>
      <p:ext uri="{BB962C8B-B14F-4D97-AF65-F5344CB8AC3E}">
        <p14:creationId xmlns:p14="http://schemas.microsoft.com/office/powerpoint/2010/main" val="302673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a:extLst>
              <a:ext uri="{FF2B5EF4-FFF2-40B4-BE49-F238E27FC236}">
                <a16:creationId xmlns:a16="http://schemas.microsoft.com/office/drawing/2014/main" id="{DF5A570A-E760-40E1-B6A9-ACD21CC2F4BE}"/>
              </a:ext>
            </a:extLst>
          </p:cNvPr>
          <p:cNvSpPr>
            <a:spLocks noGrp="1"/>
          </p:cNvSpPr>
          <p:nvPr>
            <p:ph type="title"/>
          </p:nvPr>
        </p:nvSpPr>
        <p:spPr>
          <a:xfrm>
            <a:off x="611560" y="1686280"/>
            <a:ext cx="7756263" cy="1634708"/>
          </a:xfrm>
        </p:spPr>
        <p:txBody>
          <a:bodyPr/>
          <a:lstStyle/>
          <a:p>
            <a:r>
              <a:rPr lang="it-IT" sz="3200" b="1" dirty="0">
                <a:solidFill>
                  <a:schemeClr val="accent1">
                    <a:lumMod val="75000"/>
                  </a:schemeClr>
                </a:solidFill>
              </a:rPr>
              <a:t/>
            </a:r>
            <a:br>
              <a:rPr lang="it-IT" sz="3200" b="1" dirty="0">
                <a:solidFill>
                  <a:schemeClr val="accent1">
                    <a:lumMod val="75000"/>
                  </a:schemeClr>
                </a:solidFill>
              </a:rPr>
            </a:br>
            <a:r>
              <a:rPr lang="it-IT" sz="3200" b="1" dirty="0">
                <a:solidFill>
                  <a:schemeClr val="accent1">
                    <a:lumMod val="75000"/>
                  </a:schemeClr>
                </a:solidFill>
              </a:rPr>
              <a:t>Lo spazio</a:t>
            </a:r>
            <a:br>
              <a:rPr lang="it-IT" sz="3200" b="1" dirty="0">
                <a:solidFill>
                  <a:schemeClr val="accent1">
                    <a:lumMod val="75000"/>
                  </a:schemeClr>
                </a:solidFill>
              </a:rPr>
            </a:br>
            <a:r>
              <a:rPr lang="it-IT" sz="3200" b="1" dirty="0">
                <a:solidFill>
                  <a:schemeClr val="accent1">
                    <a:lumMod val="75000"/>
                  </a:schemeClr>
                </a:solidFill>
              </a:rPr>
              <a:t>0-5</a:t>
            </a:r>
          </a:p>
        </p:txBody>
      </p:sp>
    </p:spTree>
    <p:extLst>
      <p:ext uri="{BB962C8B-B14F-4D97-AF65-F5344CB8AC3E}">
        <p14:creationId xmlns:p14="http://schemas.microsoft.com/office/powerpoint/2010/main" val="295191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13" name="Titolo 1"/>
          <p:cNvSpPr>
            <a:spLocks noGrp="1"/>
          </p:cNvSpPr>
          <p:nvPr>
            <p:ph type="title"/>
          </p:nvPr>
        </p:nvSpPr>
        <p:spPr>
          <a:xfrm>
            <a:off x="628650" y="365126"/>
            <a:ext cx="7886700" cy="1325563"/>
          </a:xfrm>
        </p:spPr>
        <p:txBody>
          <a:bodyPr/>
          <a:lstStyle/>
          <a:p>
            <a:r>
              <a:rPr lang="it-IT" sz="3200" b="1" dirty="0">
                <a:solidFill>
                  <a:schemeClr val="accent1">
                    <a:lumMod val="75000"/>
                  </a:schemeClr>
                </a:solidFill>
              </a:rPr>
              <a:t>SPAZIO 0-5</a:t>
            </a:r>
          </a:p>
        </p:txBody>
      </p:sp>
      <p:sp>
        <p:nvSpPr>
          <p:cNvPr id="14" name="Segnaposto contenuto 2"/>
          <p:cNvSpPr>
            <a:spLocks noGrp="1"/>
          </p:cNvSpPr>
          <p:nvPr>
            <p:ph idx="1"/>
          </p:nvPr>
        </p:nvSpPr>
        <p:spPr>
          <a:xfrm>
            <a:off x="628650" y="1825625"/>
            <a:ext cx="7886700" cy="4351338"/>
          </a:xfrm>
        </p:spPr>
        <p:txBody>
          <a:bodyPr>
            <a:normAutofit lnSpcReduction="10000"/>
          </a:bodyPr>
          <a:lstStyle/>
          <a:p>
            <a:pPr algn="just"/>
            <a:r>
              <a:rPr lang="it-IT" dirty="0"/>
              <a:t>La consulenza 0-5 rappresenta la versione italiana dell’Under </a:t>
            </a:r>
            <a:r>
              <a:rPr lang="it-IT" dirty="0" err="1"/>
              <a:t>fives</a:t>
            </a:r>
            <a:r>
              <a:rPr lang="it-IT" dirty="0"/>
              <a:t> </a:t>
            </a:r>
            <a:r>
              <a:rPr lang="it-IT" dirty="0" err="1"/>
              <a:t>Counselling</a:t>
            </a:r>
            <a:r>
              <a:rPr lang="it-IT" dirty="0"/>
              <a:t> Service creato agli inizi degli anni ‘80 alla </a:t>
            </a:r>
            <a:r>
              <a:rPr lang="it-IT" dirty="0" err="1"/>
              <a:t>Tavistock</a:t>
            </a:r>
            <a:r>
              <a:rPr lang="it-IT" dirty="0"/>
              <a:t> Clinic di Londra.</a:t>
            </a:r>
          </a:p>
          <a:p>
            <a:pPr marL="0" indent="0" algn="just">
              <a:buNone/>
            </a:pPr>
            <a:endParaRPr lang="it-IT" dirty="0"/>
          </a:p>
          <a:p>
            <a:pPr algn="just"/>
            <a:r>
              <a:rPr lang="it-IT" dirty="0"/>
              <a:t>Si tratta di un </a:t>
            </a:r>
            <a:r>
              <a:rPr lang="it-IT" b="1" dirty="0"/>
              <a:t>intervento focale e breve </a:t>
            </a:r>
            <a:r>
              <a:rPr lang="it-IT" dirty="0"/>
              <a:t>indicato quando la situazione problematica è incentrata sul lattante o sul bambino piccolo e si esprime sotto forma di una </a:t>
            </a:r>
            <a:r>
              <a:rPr lang="it-IT" b="1" dirty="0"/>
              <a:t>sintomatologia attiva in una determinata area o funzione dello sviluppo (sonno, alimentazione, controllo sfinterico, linguaggio, comportamenti esternalizzanti, difficoltà di separazione</a:t>
            </a:r>
            <a:r>
              <a:rPr lang="it-IT" dirty="0"/>
              <a:t>).</a:t>
            </a:r>
          </a:p>
        </p:txBody>
      </p:sp>
    </p:spTree>
    <p:extLst>
      <p:ext uri="{BB962C8B-B14F-4D97-AF65-F5344CB8AC3E}">
        <p14:creationId xmlns:p14="http://schemas.microsoft.com/office/powerpoint/2010/main" val="44785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Segnaposto contenuto 2"/>
          <p:cNvSpPr>
            <a:spLocks noGrp="1"/>
          </p:cNvSpPr>
          <p:nvPr>
            <p:ph idx="1"/>
          </p:nvPr>
        </p:nvSpPr>
        <p:spPr>
          <a:xfrm>
            <a:off x="683568" y="620688"/>
            <a:ext cx="7490738" cy="5522367"/>
          </a:xfrm>
        </p:spPr>
        <p:txBody>
          <a:bodyPr>
            <a:normAutofit/>
          </a:bodyPr>
          <a:lstStyle/>
          <a:p>
            <a:pPr algn="just"/>
            <a:r>
              <a:rPr lang="it-IT" dirty="0"/>
              <a:t>L’intervento prevede 5 sedute di un’ora ciascuna (con flessibilità) + una seduta di follow-up dopo 6 mesi. Le prime due a distanza di una settimana, le altre ogni 15 giorni, sempre con flessibilità;</a:t>
            </a:r>
          </a:p>
          <a:p>
            <a:pPr marL="0" indent="0" algn="just">
              <a:buNone/>
            </a:pPr>
            <a:endParaRPr lang="it-IT" dirty="0"/>
          </a:p>
          <a:p>
            <a:pPr algn="just"/>
            <a:r>
              <a:rPr lang="it-IT" dirty="0"/>
              <a:t>La consulenza 0-5 risulta efficace  per </a:t>
            </a:r>
            <a:r>
              <a:rPr lang="it-IT" b="1" dirty="0"/>
              <a:t>l’elevata potenzialità di cambiamento che porta con sé</a:t>
            </a:r>
            <a:r>
              <a:rPr lang="it-IT" dirty="0"/>
              <a:t> grazie alla presenza di genitori e figli insieme nel qui ed ora;</a:t>
            </a:r>
          </a:p>
          <a:p>
            <a:pPr marL="0" indent="0" algn="just">
              <a:buNone/>
            </a:pPr>
            <a:endParaRPr lang="it-IT" dirty="0"/>
          </a:p>
          <a:p>
            <a:pPr algn="just"/>
            <a:r>
              <a:rPr lang="it-IT" dirty="0"/>
              <a:t>Questo intervento ha un valore preventivo oltre che terapeutico.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50549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a:extLst>
              <a:ext uri="{FF2B5EF4-FFF2-40B4-BE49-F238E27FC236}">
                <a16:creationId xmlns:a16="http://schemas.microsoft.com/office/drawing/2014/main" id="{DF5A570A-E760-40E1-B6A9-ACD21CC2F4BE}"/>
              </a:ext>
            </a:extLst>
          </p:cNvPr>
          <p:cNvSpPr>
            <a:spLocks noGrp="1"/>
          </p:cNvSpPr>
          <p:nvPr>
            <p:ph type="title"/>
          </p:nvPr>
        </p:nvSpPr>
        <p:spPr>
          <a:xfrm>
            <a:off x="755576" y="2096005"/>
            <a:ext cx="7756263" cy="1634708"/>
          </a:xfrm>
        </p:spPr>
        <p:txBody>
          <a:bodyPr/>
          <a:lstStyle/>
          <a:p>
            <a:r>
              <a:rPr lang="it-IT" sz="3200" b="1" dirty="0">
                <a:solidFill>
                  <a:schemeClr val="accent1">
                    <a:lumMod val="75000"/>
                  </a:schemeClr>
                </a:solidFill>
              </a:rPr>
              <a:t/>
            </a:r>
            <a:br>
              <a:rPr lang="it-IT" sz="3200" b="1" dirty="0">
                <a:solidFill>
                  <a:schemeClr val="accent1">
                    <a:lumMod val="75000"/>
                  </a:schemeClr>
                </a:solidFill>
              </a:rPr>
            </a:br>
            <a:r>
              <a:rPr lang="it-IT" sz="3200" b="1" dirty="0">
                <a:solidFill>
                  <a:schemeClr val="accent1">
                    <a:lumMod val="75000"/>
                  </a:schemeClr>
                </a:solidFill>
              </a:rPr>
              <a:t>Intervento psicologico </a:t>
            </a:r>
            <a:br>
              <a:rPr lang="it-IT" sz="3200" b="1" dirty="0">
                <a:solidFill>
                  <a:schemeClr val="accent1">
                    <a:lumMod val="75000"/>
                  </a:schemeClr>
                </a:solidFill>
              </a:rPr>
            </a:br>
            <a:r>
              <a:rPr lang="it-IT" sz="3200" b="1" dirty="0">
                <a:solidFill>
                  <a:schemeClr val="accent1">
                    <a:lumMod val="75000"/>
                  </a:schemeClr>
                </a:solidFill>
              </a:rPr>
              <a:t>entro lo</a:t>
            </a:r>
            <a:br>
              <a:rPr lang="it-IT" sz="3200" b="1" dirty="0">
                <a:solidFill>
                  <a:schemeClr val="accent1">
                    <a:lumMod val="75000"/>
                  </a:schemeClr>
                </a:solidFill>
              </a:rPr>
            </a:br>
            <a:r>
              <a:rPr lang="it-IT" sz="3200" b="1" dirty="0">
                <a:solidFill>
                  <a:schemeClr val="accent1">
                    <a:lumMod val="75000"/>
                  </a:schemeClr>
                </a:solidFill>
              </a:rPr>
              <a:t>Spazio Giovani</a:t>
            </a:r>
            <a:br>
              <a:rPr lang="it-IT" sz="3200" b="1" dirty="0">
                <a:solidFill>
                  <a:schemeClr val="accent1">
                    <a:lumMod val="75000"/>
                  </a:schemeClr>
                </a:solidFill>
              </a:rPr>
            </a:br>
            <a:endParaRPr lang="it-IT" sz="3200" b="1" dirty="0">
              <a:solidFill>
                <a:schemeClr val="accent1">
                  <a:lumMod val="75000"/>
                </a:schemeClr>
              </a:solidFill>
            </a:endParaRPr>
          </a:p>
        </p:txBody>
      </p:sp>
      <p:sp>
        <p:nvSpPr>
          <p:cNvPr id="9" name="CasellaDiTesto 8">
            <a:extLst>
              <a:ext uri="{FF2B5EF4-FFF2-40B4-BE49-F238E27FC236}">
                <a16:creationId xmlns:a16="http://schemas.microsoft.com/office/drawing/2014/main" id="{C5E70E2C-8278-4CFC-A5E8-466BA8A5B8BE}"/>
              </a:ext>
            </a:extLst>
          </p:cNvPr>
          <p:cNvSpPr txBox="1"/>
          <p:nvPr/>
        </p:nvSpPr>
        <p:spPr>
          <a:xfrm>
            <a:off x="2423150" y="3820801"/>
            <a:ext cx="4421114" cy="369332"/>
          </a:xfrm>
          <a:prstGeom prst="rect">
            <a:avLst/>
          </a:prstGeom>
          <a:noFill/>
        </p:spPr>
        <p:txBody>
          <a:bodyPr wrap="square" rtlCol="0">
            <a:spAutoFit/>
          </a:bodyPr>
          <a:lstStyle/>
          <a:p>
            <a:pPr algn="ctr"/>
            <a:r>
              <a:rPr lang="it-IT" dirty="0"/>
              <a:t>Consultorio Borgo Palazzo</a:t>
            </a:r>
          </a:p>
        </p:txBody>
      </p:sp>
    </p:spTree>
    <p:extLst>
      <p:ext uri="{BB962C8B-B14F-4D97-AF65-F5344CB8AC3E}">
        <p14:creationId xmlns:p14="http://schemas.microsoft.com/office/powerpoint/2010/main" val="35551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21245"/>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8608E7E5-89C8-4373-9205-48EDC9EEED21}"/>
              </a:ext>
            </a:extLst>
          </p:cNvPr>
          <p:cNvPicPr>
            <a:picLocks noChangeAspect="1"/>
          </p:cNvPicPr>
          <p:nvPr/>
        </p:nvPicPr>
        <p:blipFill>
          <a:blip r:embed="rId3"/>
          <a:stretch>
            <a:fillRect/>
          </a:stretch>
        </p:blipFill>
        <p:spPr>
          <a:xfrm>
            <a:off x="600682" y="538695"/>
            <a:ext cx="7942636" cy="5429795"/>
          </a:xfrm>
          <a:prstGeom prst="rect">
            <a:avLst/>
          </a:prstGeom>
        </p:spPr>
      </p:pic>
    </p:spTree>
    <p:extLst>
      <p:ext uri="{BB962C8B-B14F-4D97-AF65-F5344CB8AC3E}">
        <p14:creationId xmlns:p14="http://schemas.microsoft.com/office/powerpoint/2010/main" val="372453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16" name="CasellaDiTesto 15"/>
          <p:cNvSpPr txBox="1"/>
          <p:nvPr/>
        </p:nvSpPr>
        <p:spPr>
          <a:xfrm>
            <a:off x="971600" y="874455"/>
            <a:ext cx="7055572" cy="3046988"/>
          </a:xfrm>
          <a:prstGeom prst="rect">
            <a:avLst/>
          </a:prstGeom>
          <a:noFill/>
        </p:spPr>
        <p:txBody>
          <a:bodyPr wrap="square" rtlCol="0">
            <a:spAutoFit/>
          </a:bodyPr>
          <a:lstStyle/>
          <a:p>
            <a:pPr algn="ctr"/>
            <a:endParaRPr lang="it-IT" sz="3200" b="1" dirty="0">
              <a:solidFill>
                <a:schemeClr val="accent1">
                  <a:lumMod val="75000"/>
                </a:schemeClr>
              </a:solidFill>
              <a:latin typeface="+mj-lt"/>
              <a:ea typeface="+mj-ea"/>
              <a:cs typeface="+mj-cs"/>
            </a:endParaRPr>
          </a:p>
          <a:p>
            <a:pPr algn="ctr"/>
            <a:r>
              <a:rPr lang="it-IT" sz="3200" b="1" dirty="0">
                <a:solidFill>
                  <a:schemeClr val="accent1">
                    <a:lumMod val="75000"/>
                  </a:schemeClr>
                </a:solidFill>
                <a:latin typeface="+mj-lt"/>
                <a:ea typeface="+mj-ea"/>
                <a:cs typeface="+mj-cs"/>
              </a:rPr>
              <a:t>SC PSICOLOGIA</a:t>
            </a:r>
          </a:p>
          <a:p>
            <a:pPr algn="ctr"/>
            <a:endParaRPr lang="it-IT" sz="3200" b="1" dirty="0">
              <a:solidFill>
                <a:schemeClr val="accent1">
                  <a:lumMod val="75000"/>
                </a:schemeClr>
              </a:solidFill>
              <a:latin typeface="+mj-lt"/>
              <a:ea typeface="+mj-ea"/>
              <a:cs typeface="+mj-cs"/>
            </a:endParaRPr>
          </a:p>
          <a:p>
            <a:pPr algn="ctr"/>
            <a:endParaRPr lang="it-IT" sz="3200" b="1" dirty="0">
              <a:solidFill>
                <a:schemeClr val="accent1">
                  <a:lumMod val="75000"/>
                </a:schemeClr>
              </a:solidFill>
              <a:latin typeface="+mj-lt"/>
              <a:ea typeface="+mj-ea"/>
              <a:cs typeface="+mj-cs"/>
            </a:endParaRPr>
          </a:p>
          <a:p>
            <a:pPr algn="ctr"/>
            <a:r>
              <a:rPr lang="it-IT" sz="3200" b="1" dirty="0">
                <a:solidFill>
                  <a:schemeClr val="accent1">
                    <a:lumMod val="75000"/>
                  </a:schemeClr>
                </a:solidFill>
                <a:latin typeface="+mj-lt"/>
                <a:ea typeface="+mj-ea"/>
                <a:cs typeface="+mj-cs"/>
              </a:rPr>
              <a:t>Afferenza alla </a:t>
            </a:r>
          </a:p>
          <a:p>
            <a:pPr algn="ctr"/>
            <a:r>
              <a:rPr lang="it-IT" sz="3200" b="1" dirty="0">
                <a:solidFill>
                  <a:schemeClr val="accent1">
                    <a:lumMod val="75000"/>
                  </a:schemeClr>
                </a:solidFill>
                <a:latin typeface="+mj-lt"/>
                <a:ea typeface="+mj-ea"/>
                <a:cs typeface="+mj-cs"/>
              </a:rPr>
              <a:t>Direzione Sociosanitaria</a:t>
            </a:r>
          </a:p>
        </p:txBody>
      </p:sp>
    </p:spTree>
    <p:extLst>
      <p:ext uri="{BB962C8B-B14F-4D97-AF65-F5344CB8AC3E}">
        <p14:creationId xmlns:p14="http://schemas.microsoft.com/office/powerpoint/2010/main" val="33405766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20ABAA15-1A07-415E-A1C9-A24419CB96EE}"/>
              </a:ext>
            </a:extLst>
          </p:cNvPr>
          <p:cNvPicPr>
            <a:picLocks noChangeAspect="1"/>
          </p:cNvPicPr>
          <p:nvPr/>
        </p:nvPicPr>
        <p:blipFill>
          <a:blip r:embed="rId3"/>
          <a:stretch>
            <a:fillRect/>
          </a:stretch>
        </p:blipFill>
        <p:spPr>
          <a:xfrm>
            <a:off x="467544" y="188640"/>
            <a:ext cx="8156331" cy="5400600"/>
          </a:xfrm>
          <a:prstGeom prst="rect">
            <a:avLst/>
          </a:prstGeom>
        </p:spPr>
      </p:pic>
      <p:sp>
        <p:nvSpPr>
          <p:cNvPr id="6" name="CasellaDiTesto 5">
            <a:extLst>
              <a:ext uri="{FF2B5EF4-FFF2-40B4-BE49-F238E27FC236}">
                <a16:creationId xmlns:a16="http://schemas.microsoft.com/office/drawing/2014/main" id="{22B56C0F-47C1-47C2-AB76-44F6A1FD12AE}"/>
              </a:ext>
            </a:extLst>
          </p:cNvPr>
          <p:cNvSpPr txBox="1"/>
          <p:nvPr/>
        </p:nvSpPr>
        <p:spPr>
          <a:xfrm>
            <a:off x="3221270" y="404664"/>
            <a:ext cx="3888432" cy="369332"/>
          </a:xfrm>
          <a:prstGeom prst="rect">
            <a:avLst/>
          </a:prstGeom>
          <a:noFill/>
        </p:spPr>
        <p:txBody>
          <a:bodyPr wrap="square" rtlCol="0">
            <a:spAutoFit/>
          </a:bodyPr>
          <a:lstStyle/>
          <a:p>
            <a:r>
              <a:rPr lang="it-IT" dirty="0"/>
              <a:t>Consultorio Borgo Palazzo</a:t>
            </a:r>
          </a:p>
        </p:txBody>
      </p:sp>
    </p:spTree>
    <p:extLst>
      <p:ext uri="{BB962C8B-B14F-4D97-AF65-F5344CB8AC3E}">
        <p14:creationId xmlns:p14="http://schemas.microsoft.com/office/powerpoint/2010/main" val="419515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7A31F106-F402-4153-BBB8-FE16537F1EBE}"/>
              </a:ext>
            </a:extLst>
          </p:cNvPr>
          <p:cNvPicPr>
            <a:picLocks noChangeAspect="1"/>
          </p:cNvPicPr>
          <p:nvPr/>
        </p:nvPicPr>
        <p:blipFill>
          <a:blip r:embed="rId3"/>
          <a:stretch>
            <a:fillRect/>
          </a:stretch>
        </p:blipFill>
        <p:spPr>
          <a:xfrm>
            <a:off x="465134" y="969809"/>
            <a:ext cx="8088846" cy="4918382"/>
          </a:xfrm>
          <a:prstGeom prst="rect">
            <a:avLst/>
          </a:prstGeom>
        </p:spPr>
      </p:pic>
      <p:sp>
        <p:nvSpPr>
          <p:cNvPr id="6" name="CasellaDiTesto 5">
            <a:extLst>
              <a:ext uri="{FF2B5EF4-FFF2-40B4-BE49-F238E27FC236}">
                <a16:creationId xmlns:a16="http://schemas.microsoft.com/office/drawing/2014/main" id="{6FB635A8-F052-48C5-8819-6C88A05B2458}"/>
              </a:ext>
            </a:extLst>
          </p:cNvPr>
          <p:cNvSpPr txBox="1"/>
          <p:nvPr/>
        </p:nvSpPr>
        <p:spPr>
          <a:xfrm>
            <a:off x="2939238" y="472059"/>
            <a:ext cx="3888432" cy="369332"/>
          </a:xfrm>
          <a:prstGeom prst="rect">
            <a:avLst/>
          </a:prstGeom>
          <a:noFill/>
        </p:spPr>
        <p:txBody>
          <a:bodyPr wrap="square" rtlCol="0">
            <a:spAutoFit/>
          </a:bodyPr>
          <a:lstStyle/>
          <a:p>
            <a:r>
              <a:rPr lang="it-IT" dirty="0"/>
              <a:t>Consultorio Borgo Palazzo</a:t>
            </a:r>
          </a:p>
        </p:txBody>
      </p:sp>
    </p:spTree>
    <p:extLst>
      <p:ext uri="{BB962C8B-B14F-4D97-AF65-F5344CB8AC3E}">
        <p14:creationId xmlns:p14="http://schemas.microsoft.com/office/powerpoint/2010/main" val="2608803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a:extLst>
              <a:ext uri="{FF2B5EF4-FFF2-40B4-BE49-F238E27FC236}">
                <a16:creationId xmlns:a16="http://schemas.microsoft.com/office/drawing/2014/main" id="{DF5A570A-E760-40E1-B6A9-ACD21CC2F4BE}"/>
              </a:ext>
            </a:extLst>
          </p:cNvPr>
          <p:cNvSpPr>
            <a:spLocks noGrp="1"/>
          </p:cNvSpPr>
          <p:nvPr>
            <p:ph type="title"/>
          </p:nvPr>
        </p:nvSpPr>
        <p:spPr>
          <a:xfrm>
            <a:off x="611560" y="1686280"/>
            <a:ext cx="7756263" cy="1634708"/>
          </a:xfrm>
        </p:spPr>
        <p:txBody>
          <a:bodyPr/>
          <a:lstStyle/>
          <a:p>
            <a:r>
              <a:rPr lang="it-IT" sz="3200" b="1" dirty="0">
                <a:solidFill>
                  <a:schemeClr val="accent1">
                    <a:lumMod val="75000"/>
                  </a:schemeClr>
                </a:solidFill>
              </a:rPr>
              <a:t/>
            </a:r>
            <a:br>
              <a:rPr lang="it-IT" sz="3200" b="1" dirty="0">
                <a:solidFill>
                  <a:schemeClr val="accent1">
                    <a:lumMod val="75000"/>
                  </a:schemeClr>
                </a:solidFill>
              </a:rPr>
            </a:br>
            <a:r>
              <a:rPr lang="it-IT" sz="3200" b="1" dirty="0">
                <a:solidFill>
                  <a:schemeClr val="accent1">
                    <a:lumMod val="75000"/>
                  </a:schemeClr>
                </a:solidFill>
              </a:rPr>
              <a:t>Lavoro dell’area di psicologia del CF </a:t>
            </a:r>
            <a:br>
              <a:rPr lang="it-IT" sz="3200" b="1" dirty="0">
                <a:solidFill>
                  <a:schemeClr val="accent1">
                    <a:lumMod val="75000"/>
                  </a:schemeClr>
                </a:solidFill>
              </a:rPr>
            </a:br>
            <a:r>
              <a:rPr lang="it-IT" sz="3200" b="1" dirty="0">
                <a:solidFill>
                  <a:schemeClr val="accent1">
                    <a:lumMod val="75000"/>
                  </a:schemeClr>
                </a:solidFill>
              </a:rPr>
              <a:t>con le scuole</a:t>
            </a:r>
          </a:p>
        </p:txBody>
      </p:sp>
    </p:spTree>
    <p:extLst>
      <p:ext uri="{BB962C8B-B14F-4D97-AF65-F5344CB8AC3E}">
        <p14:creationId xmlns:p14="http://schemas.microsoft.com/office/powerpoint/2010/main" val="159913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47B569DD-A7AD-48F0-A93A-4C7EF804A1B2}"/>
              </a:ext>
            </a:extLst>
          </p:cNvPr>
          <p:cNvPicPr>
            <a:picLocks noChangeAspect="1"/>
          </p:cNvPicPr>
          <p:nvPr/>
        </p:nvPicPr>
        <p:blipFill rotWithShape="1">
          <a:blip r:embed="rId3"/>
          <a:srcRect l="9399" t="16865" r="17187"/>
          <a:stretch/>
        </p:blipFill>
        <p:spPr>
          <a:xfrm>
            <a:off x="1331640" y="613629"/>
            <a:ext cx="6714983" cy="5184576"/>
          </a:xfrm>
          <a:prstGeom prst="rect">
            <a:avLst/>
          </a:prstGeom>
        </p:spPr>
      </p:pic>
    </p:spTree>
    <p:extLst>
      <p:ext uri="{BB962C8B-B14F-4D97-AF65-F5344CB8AC3E}">
        <p14:creationId xmlns:p14="http://schemas.microsoft.com/office/powerpoint/2010/main" val="289596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a:extLst>
              <a:ext uri="{FF2B5EF4-FFF2-40B4-BE49-F238E27FC236}">
                <a16:creationId xmlns:a16="http://schemas.microsoft.com/office/drawing/2014/main" id="{DF5A570A-E760-40E1-B6A9-ACD21CC2F4BE}"/>
              </a:ext>
            </a:extLst>
          </p:cNvPr>
          <p:cNvSpPr>
            <a:spLocks noGrp="1"/>
          </p:cNvSpPr>
          <p:nvPr>
            <p:ph type="title"/>
          </p:nvPr>
        </p:nvSpPr>
        <p:spPr>
          <a:xfrm>
            <a:off x="611560" y="1686280"/>
            <a:ext cx="7756263" cy="1634708"/>
          </a:xfrm>
        </p:spPr>
        <p:txBody>
          <a:bodyPr/>
          <a:lstStyle/>
          <a:p>
            <a:r>
              <a:rPr lang="it-IT" sz="3200" b="1" dirty="0">
                <a:solidFill>
                  <a:schemeClr val="accent1">
                    <a:lumMod val="75000"/>
                  </a:schemeClr>
                </a:solidFill>
              </a:rPr>
              <a:t/>
            </a:r>
            <a:br>
              <a:rPr lang="it-IT" sz="3200" b="1" dirty="0">
                <a:solidFill>
                  <a:schemeClr val="accent1">
                    <a:lumMod val="75000"/>
                  </a:schemeClr>
                </a:solidFill>
              </a:rPr>
            </a:br>
            <a:r>
              <a:rPr lang="it-IT" sz="3200" b="1" dirty="0">
                <a:solidFill>
                  <a:schemeClr val="accent1">
                    <a:lumMod val="75000"/>
                  </a:schemeClr>
                </a:solidFill>
              </a:rPr>
              <a:t>Progetti</a:t>
            </a:r>
          </a:p>
        </p:txBody>
      </p:sp>
    </p:spTree>
    <p:extLst>
      <p:ext uri="{BB962C8B-B14F-4D97-AF65-F5344CB8AC3E}">
        <p14:creationId xmlns:p14="http://schemas.microsoft.com/office/powerpoint/2010/main" val="232056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95890" y="116632"/>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929501" y="257979"/>
            <a:ext cx="7756263" cy="640529"/>
          </a:xfrm>
        </p:spPr>
        <p:txBody>
          <a:bodyPr/>
          <a:lstStyle/>
          <a:p>
            <a:r>
              <a:rPr lang="it-IT" sz="3200" b="1" dirty="0">
                <a:solidFill>
                  <a:schemeClr val="accent1">
                    <a:lumMod val="75000"/>
                  </a:schemeClr>
                </a:solidFill>
              </a:rPr>
              <a:t>Progetti e bandi</a:t>
            </a:r>
          </a:p>
        </p:txBody>
      </p:sp>
      <p:grpSp>
        <p:nvGrpSpPr>
          <p:cNvPr id="25" name="Gruppo 24">
            <a:extLst>
              <a:ext uri="{FF2B5EF4-FFF2-40B4-BE49-F238E27FC236}">
                <a16:creationId xmlns:a16="http://schemas.microsoft.com/office/drawing/2014/main" id="{1268A480-28AB-4FBB-B963-FB2F71F458A7}"/>
              </a:ext>
            </a:extLst>
          </p:cNvPr>
          <p:cNvGrpSpPr/>
          <p:nvPr/>
        </p:nvGrpSpPr>
        <p:grpSpPr>
          <a:xfrm>
            <a:off x="668325" y="3777540"/>
            <a:ext cx="7735191" cy="1923046"/>
            <a:chOff x="539552" y="2164011"/>
            <a:chExt cx="7735191" cy="1923046"/>
          </a:xfrm>
        </p:grpSpPr>
        <p:sp>
          <p:nvSpPr>
            <p:cNvPr id="26" name="Rettangolo arrotondato 5">
              <a:extLst>
                <a:ext uri="{FF2B5EF4-FFF2-40B4-BE49-F238E27FC236}">
                  <a16:creationId xmlns:a16="http://schemas.microsoft.com/office/drawing/2014/main" id="{48157AE8-5C8E-48E3-874F-03E67DFF383E}"/>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dirty="0"/>
                <a:t>“Io sono qui”: </a:t>
              </a:r>
              <a:r>
                <a:rPr lang="it-IT" sz="1600" dirty="0"/>
                <a:t>giovani invisibili tornano alla luce</a:t>
              </a:r>
            </a:p>
          </p:txBody>
        </p:sp>
        <p:sp>
          <p:nvSpPr>
            <p:cNvPr id="27" name="Rettangolo arrotondato 14">
              <a:extLst>
                <a:ext uri="{FF2B5EF4-FFF2-40B4-BE49-F238E27FC236}">
                  <a16:creationId xmlns:a16="http://schemas.microsoft.com/office/drawing/2014/main" id="{395A57E3-684E-44F1-975D-2AAB8AF37048}"/>
                </a:ext>
              </a:extLst>
            </p:cNvPr>
            <p:cNvSpPr/>
            <p:nvPr/>
          </p:nvSpPr>
          <p:spPr>
            <a:xfrm>
              <a:off x="2598706" y="3163948"/>
              <a:ext cx="5676037" cy="923109"/>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Contribuire a garantire il benessere emotivo/psicologico/relazionale di minori nel contesto post-pandemico.</a:t>
              </a:r>
            </a:p>
            <a:p>
              <a:pPr algn="ctr"/>
              <a:r>
                <a:rPr lang="it-IT" sz="1200" dirty="0">
                  <a:solidFill>
                    <a:schemeClr val="tx1"/>
                  </a:solidFill>
                </a:rPr>
                <a:t> Contribuire ad accrescere nei minori il senso del possibile, fiducia nel futuro e nelle proprie potenzialità.</a:t>
              </a:r>
            </a:p>
          </p:txBody>
        </p:sp>
        <p:cxnSp>
          <p:nvCxnSpPr>
            <p:cNvPr id="28" name="Connettore diritto 27">
              <a:extLst>
                <a:ext uri="{FF2B5EF4-FFF2-40B4-BE49-F238E27FC236}">
                  <a16:creationId xmlns:a16="http://schemas.microsoft.com/office/drawing/2014/main" id="{04DDED0F-BDC2-475F-95F6-FB65774BE34C}"/>
                </a:ext>
              </a:extLst>
            </p:cNvPr>
            <p:cNvCxnSpPr>
              <a:cxnSpLocks/>
            </p:cNvCxnSpPr>
            <p:nvPr/>
          </p:nvCxnSpPr>
          <p:spPr>
            <a:xfrm>
              <a:off x="875738" y="2672971"/>
              <a:ext cx="3020" cy="80337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3021BE5-4607-4F0C-8308-306F2EF6B22B}"/>
                </a:ext>
              </a:extLst>
            </p:cNvPr>
            <p:cNvCxnSpPr>
              <a:cxnSpLocks/>
            </p:cNvCxnSpPr>
            <p:nvPr/>
          </p:nvCxnSpPr>
          <p:spPr>
            <a:xfrm>
              <a:off x="875738" y="3476341"/>
              <a:ext cx="1707467"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41AA3992-1132-413B-BF43-B68A662F1CBD}"/>
                </a:ext>
              </a:extLst>
            </p:cNvPr>
            <p:cNvSpPr txBox="1"/>
            <p:nvPr/>
          </p:nvSpPr>
          <p:spPr>
            <a:xfrm>
              <a:off x="3162181" y="2212684"/>
              <a:ext cx="5112562" cy="715089"/>
            </a:xfrm>
            <a:prstGeom prst="roundRect">
              <a:avLst/>
            </a:prstGeom>
            <a:solidFill>
              <a:srgbClr val="E4BEDA"/>
            </a:solidFill>
            <a:ln>
              <a:noFill/>
            </a:ln>
          </p:spPr>
          <p:txBody>
            <a:bodyPr wrap="square" rtlCol="0">
              <a:spAutoFit/>
            </a:bodyPr>
            <a:lstStyle/>
            <a:p>
              <a:r>
                <a:rPr lang="it-IT" sz="1200" dirty="0"/>
                <a:t>Enti finanziatori: Bando Attentamente-Fondazione Cariplo. Partnership (Consorzio Solco, Istituto Palazzolo, Opera Diocesana Patronato San Vincenzo</a:t>
              </a:r>
            </a:p>
          </p:txBody>
        </p:sp>
      </p:grpSp>
      <p:grpSp>
        <p:nvGrpSpPr>
          <p:cNvPr id="20" name="Gruppo 19">
            <a:extLst>
              <a:ext uri="{FF2B5EF4-FFF2-40B4-BE49-F238E27FC236}">
                <a16:creationId xmlns:a16="http://schemas.microsoft.com/office/drawing/2014/main" id="{8C15EC51-BDCB-46B7-B966-EBD3E51DC77C}"/>
              </a:ext>
            </a:extLst>
          </p:cNvPr>
          <p:cNvGrpSpPr/>
          <p:nvPr/>
        </p:nvGrpSpPr>
        <p:grpSpPr>
          <a:xfrm>
            <a:off x="707194" y="1407468"/>
            <a:ext cx="7729611" cy="1771784"/>
            <a:chOff x="539552" y="1015320"/>
            <a:chExt cx="7729611" cy="1771784"/>
          </a:xfrm>
        </p:grpSpPr>
        <p:sp>
          <p:nvSpPr>
            <p:cNvPr id="21" name="Rettangolo arrotondato 5">
              <a:extLst>
                <a:ext uri="{FF2B5EF4-FFF2-40B4-BE49-F238E27FC236}">
                  <a16:creationId xmlns:a16="http://schemas.microsoft.com/office/drawing/2014/main" id="{8D01844B-D976-40EF-B948-ECF5A7DBCF60}"/>
                </a:ext>
              </a:extLst>
            </p:cNvPr>
            <p:cNvSpPr/>
            <p:nvPr/>
          </p:nvSpPr>
          <p:spPr>
            <a:xfrm>
              <a:off x="539552" y="1015320"/>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Bando Adolescenti</a:t>
              </a:r>
              <a:endParaRPr lang="it-IT" sz="1600" dirty="0"/>
            </a:p>
          </p:txBody>
        </p:sp>
        <p:sp>
          <p:nvSpPr>
            <p:cNvPr id="22" name="Rettangolo arrotondato 14">
              <a:extLst>
                <a:ext uri="{FF2B5EF4-FFF2-40B4-BE49-F238E27FC236}">
                  <a16:creationId xmlns:a16="http://schemas.microsoft.com/office/drawing/2014/main" id="{10495C5E-1D2D-438A-AABD-8F00C04404B4}"/>
                </a:ext>
              </a:extLst>
            </p:cNvPr>
            <p:cNvSpPr/>
            <p:nvPr/>
          </p:nvSpPr>
          <p:spPr>
            <a:xfrm>
              <a:off x="2593126" y="1852031"/>
              <a:ext cx="5676037" cy="935073"/>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Percorsi personalizzati in favore di preadolescenti, adolescenti e giovani in condizioni di disagio e delle loro famiglie. #UP Percorsi per crescere alla grande. (DGR XI/7503 del 15/12/2022 e DGR n. XII/22 del 23/03/23)</a:t>
              </a:r>
            </a:p>
          </p:txBody>
        </p:sp>
        <p:cxnSp>
          <p:nvCxnSpPr>
            <p:cNvPr id="24" name="Connettore diritto 23">
              <a:extLst>
                <a:ext uri="{FF2B5EF4-FFF2-40B4-BE49-F238E27FC236}">
                  <a16:creationId xmlns:a16="http://schemas.microsoft.com/office/drawing/2014/main" id="{B78162CB-80F0-498B-8C94-4F65CF9C2ABF}"/>
                </a:ext>
              </a:extLst>
            </p:cNvPr>
            <p:cNvCxnSpPr>
              <a:cxnSpLocks/>
            </p:cNvCxnSpPr>
            <p:nvPr/>
          </p:nvCxnSpPr>
          <p:spPr>
            <a:xfrm>
              <a:off x="875738" y="1524280"/>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1AC5EA90-D195-40B2-85B8-F8E27388F6DD}"/>
                </a:ext>
              </a:extLst>
            </p:cNvPr>
            <p:cNvCxnSpPr>
              <a:cxnSpLocks/>
            </p:cNvCxnSpPr>
            <p:nvPr/>
          </p:nvCxnSpPr>
          <p:spPr>
            <a:xfrm>
              <a:off x="875738" y="1783018"/>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10025EC6-8261-4BAB-AC21-ED2EEC59CE2D}"/>
                </a:ext>
              </a:extLst>
            </p:cNvPr>
            <p:cNvSpPr txBox="1"/>
            <p:nvPr/>
          </p:nvSpPr>
          <p:spPr>
            <a:xfrm>
              <a:off x="3139160" y="1075615"/>
              <a:ext cx="5112562" cy="919401"/>
            </a:xfrm>
            <a:prstGeom prst="roundRect">
              <a:avLst/>
            </a:prstGeom>
            <a:solidFill>
              <a:srgbClr val="E4BEDA"/>
            </a:solidFill>
            <a:ln>
              <a:noFill/>
            </a:ln>
          </p:spPr>
          <p:txBody>
            <a:bodyPr wrap="square" rtlCol="0">
              <a:spAutoFit/>
            </a:bodyPr>
            <a:lstStyle/>
            <a:p>
              <a:r>
                <a:rPr lang="it-IT" sz="1200" dirty="0"/>
                <a:t>Ente Finanziatore: RL; La progettazione prevede il coinvolgimento di ATS Bergamo, enti segnalanti, ASST Papa Giovanni XXIII, ASST Bergamo Est, ASST Bergamo Ovest, Enti erogatori, rete sociale e sociosanitaria territoriale nel suo complesso</a:t>
              </a:r>
            </a:p>
          </p:txBody>
        </p:sp>
      </p:grpSp>
    </p:spTree>
    <p:extLst>
      <p:ext uri="{BB962C8B-B14F-4D97-AF65-F5344CB8AC3E}">
        <p14:creationId xmlns:p14="http://schemas.microsoft.com/office/powerpoint/2010/main" val="25815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683568" y="1780460"/>
            <a:ext cx="7776864" cy="2376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PSICOLOGIA</a:t>
            </a:r>
          </a:p>
          <a:p>
            <a:pPr algn="ctr"/>
            <a:r>
              <a:rPr lang="it-IT" sz="3200" dirty="0"/>
              <a:t>CASA DI COMUNITA’</a:t>
            </a:r>
          </a:p>
        </p:txBody>
      </p:sp>
    </p:spTree>
    <p:extLst>
      <p:ext uri="{BB962C8B-B14F-4D97-AF65-F5344CB8AC3E}">
        <p14:creationId xmlns:p14="http://schemas.microsoft.com/office/powerpoint/2010/main" val="161655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634630" y="395358"/>
            <a:ext cx="7756263" cy="1054250"/>
          </a:xfrm>
        </p:spPr>
        <p:txBody>
          <a:bodyPr/>
          <a:lstStyle/>
          <a:p>
            <a:r>
              <a:rPr lang="it-IT" sz="3200" b="1" dirty="0">
                <a:solidFill>
                  <a:schemeClr val="accent1">
                    <a:lumMod val="75000"/>
                  </a:schemeClr>
                </a:solidFill>
              </a:rPr>
              <a:t>Psicologia Casa di Comunità</a:t>
            </a:r>
          </a:p>
        </p:txBody>
      </p:sp>
      <p:sp>
        <p:nvSpPr>
          <p:cNvPr id="3" name="Segnaposto contenuto 2"/>
          <p:cNvSpPr>
            <a:spLocks noGrp="1"/>
          </p:cNvSpPr>
          <p:nvPr>
            <p:ph idx="1"/>
          </p:nvPr>
        </p:nvSpPr>
        <p:spPr>
          <a:xfrm>
            <a:off x="620475" y="1909028"/>
            <a:ext cx="7745505" cy="3877815"/>
          </a:xfrm>
        </p:spPr>
        <p:txBody>
          <a:bodyPr>
            <a:noAutofit/>
          </a:bodyPr>
          <a:lstStyle/>
          <a:p>
            <a:pPr algn="just"/>
            <a:r>
              <a:rPr lang="it-IT" sz="1800" dirty="0"/>
              <a:t>La proposta della Psicologia è integrata entro l’attività della Casa Di Comunità, in stretto raccordo con il </a:t>
            </a:r>
            <a:r>
              <a:rPr lang="it-IT" sz="2000" b="1" dirty="0">
                <a:solidFill>
                  <a:schemeClr val="accent1">
                    <a:lumMod val="75000"/>
                  </a:schemeClr>
                </a:solidFill>
                <a:latin typeface="+mj-lt"/>
                <a:ea typeface="+mj-ea"/>
                <a:cs typeface="+mj-cs"/>
              </a:rPr>
              <a:t>PUA</a:t>
            </a:r>
            <a:r>
              <a:rPr lang="it-IT" sz="1800" dirty="0"/>
              <a:t>, con </a:t>
            </a:r>
            <a:r>
              <a:rPr lang="it-IT" sz="2000" b="1" dirty="0">
                <a:solidFill>
                  <a:schemeClr val="accent1">
                    <a:lumMod val="75000"/>
                  </a:schemeClr>
                </a:solidFill>
                <a:latin typeface="+mj-lt"/>
                <a:ea typeface="+mj-ea"/>
                <a:cs typeface="+mj-cs"/>
              </a:rPr>
              <a:t>PLS</a:t>
            </a:r>
            <a:r>
              <a:rPr lang="it-IT" sz="1800" dirty="0"/>
              <a:t> </a:t>
            </a:r>
            <a:r>
              <a:rPr lang="it-IT" sz="2000" b="1" dirty="0">
                <a:solidFill>
                  <a:schemeClr val="accent1">
                    <a:lumMod val="75000"/>
                  </a:schemeClr>
                </a:solidFill>
                <a:latin typeface="+mj-lt"/>
                <a:ea typeface="+mj-ea"/>
                <a:cs typeface="+mj-cs"/>
              </a:rPr>
              <a:t>E MMG</a:t>
            </a:r>
            <a:r>
              <a:rPr lang="it-IT" sz="1800" dirty="0"/>
              <a:t>. </a:t>
            </a:r>
          </a:p>
          <a:p>
            <a:pPr algn="just"/>
            <a:endParaRPr lang="it-IT" sz="1800" dirty="0"/>
          </a:p>
          <a:p>
            <a:pPr algn="just"/>
            <a:r>
              <a:rPr lang="it-IT" sz="1800" dirty="0"/>
              <a:t>Include insieme ai </a:t>
            </a:r>
            <a:r>
              <a:rPr lang="it-IT" sz="2000" b="1" dirty="0">
                <a:solidFill>
                  <a:schemeClr val="accent1">
                    <a:lumMod val="75000"/>
                  </a:schemeClr>
                </a:solidFill>
                <a:latin typeface="+mj-lt"/>
                <a:ea typeface="+mj-ea"/>
                <a:cs typeface="+mj-cs"/>
              </a:rPr>
              <a:t>soggetti e alle loro famiglie, il territorio in cui essi vivono, con la mappatura di tutti gli stakeholder (scuole, enti locali, luoghi formali e informali di ritrovo, organizzazioni significative, reti di volontariato ... )</a:t>
            </a:r>
            <a:r>
              <a:rPr lang="it-IT" sz="1800" dirty="0"/>
              <a:t>, e una approfondita conoscenza delle dinamiche, dei processi, delle configurazioni valoriali in esso presenti. </a:t>
            </a:r>
          </a:p>
          <a:p>
            <a:pPr algn="just"/>
            <a:endParaRPr lang="it-IT" sz="1800" dirty="0"/>
          </a:p>
          <a:p>
            <a:pPr algn="just"/>
            <a:r>
              <a:rPr lang="it-IT" sz="1800" dirty="0"/>
              <a:t>Ha funzione progettuale e di </a:t>
            </a:r>
            <a:r>
              <a:rPr lang="it-IT" sz="1800" b="1" dirty="0">
                <a:solidFill>
                  <a:schemeClr val="accent1">
                    <a:lumMod val="75000"/>
                  </a:schemeClr>
                </a:solidFill>
              </a:rPr>
              <a:t>raccordo con tutti gli psicologi dell’ASST </a:t>
            </a:r>
          </a:p>
          <a:p>
            <a:pPr algn="just"/>
            <a:endParaRPr lang="it-IT" sz="1800" dirty="0"/>
          </a:p>
          <a:p>
            <a:pPr algn="just"/>
            <a:endParaRPr lang="it-IT" sz="1600" dirty="0"/>
          </a:p>
        </p:txBody>
      </p:sp>
    </p:spTree>
    <p:extLst>
      <p:ext uri="{BB962C8B-B14F-4D97-AF65-F5344CB8AC3E}">
        <p14:creationId xmlns:p14="http://schemas.microsoft.com/office/powerpoint/2010/main" val="36790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727304" y="2898260"/>
            <a:ext cx="7756263" cy="1054250"/>
          </a:xfrm>
        </p:spPr>
        <p:txBody>
          <a:bodyPr/>
          <a:lstStyle/>
          <a:p>
            <a:r>
              <a:rPr lang="it-IT" sz="3200" b="1" dirty="0">
                <a:solidFill>
                  <a:schemeClr val="accent1">
                    <a:lumMod val="75000"/>
                  </a:schemeClr>
                </a:solidFill>
              </a:rPr>
              <a:t>Promozione della salute</a:t>
            </a:r>
            <a:br>
              <a:rPr lang="it-IT" sz="3200" b="1" dirty="0">
                <a:solidFill>
                  <a:schemeClr val="accent1">
                    <a:lumMod val="75000"/>
                  </a:schemeClr>
                </a:solidFill>
              </a:rPr>
            </a:br>
            <a:r>
              <a:rPr lang="it-IT" sz="3200" b="1" dirty="0">
                <a:solidFill>
                  <a:schemeClr val="accent1">
                    <a:lumMod val="75000"/>
                  </a:schemeClr>
                </a:solidFill>
              </a:rPr>
              <a:t>Prevenzione della cronicizzazione Intervento precoce </a:t>
            </a:r>
            <a:br>
              <a:rPr lang="it-IT" sz="3200" b="1" dirty="0">
                <a:solidFill>
                  <a:schemeClr val="accent1">
                    <a:lumMod val="75000"/>
                  </a:schemeClr>
                </a:solidFill>
              </a:rPr>
            </a:br>
            <a:r>
              <a:rPr lang="it-IT" sz="3200" b="1" dirty="0">
                <a:solidFill>
                  <a:schemeClr val="accent1">
                    <a:lumMod val="75000"/>
                  </a:schemeClr>
                </a:solidFill>
              </a:rPr>
              <a:t>Tempestività</a:t>
            </a:r>
            <a:br>
              <a:rPr lang="it-IT" sz="3200" b="1" dirty="0">
                <a:solidFill>
                  <a:schemeClr val="accent1">
                    <a:lumMod val="75000"/>
                  </a:schemeClr>
                </a:solidFill>
              </a:rPr>
            </a:br>
            <a:endParaRPr lang="it-IT" sz="3200" b="1" dirty="0">
              <a:solidFill>
                <a:schemeClr val="accent1">
                  <a:lumMod val="75000"/>
                </a:schemeClr>
              </a:solidFill>
            </a:endParaRPr>
          </a:p>
        </p:txBody>
      </p:sp>
    </p:spTree>
    <p:extLst>
      <p:ext uri="{BB962C8B-B14F-4D97-AF65-F5344CB8AC3E}">
        <p14:creationId xmlns:p14="http://schemas.microsoft.com/office/powerpoint/2010/main" val="355228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EE6B8298-27E6-4EEB-B0D5-F4FE860CFF7D}"/>
              </a:ext>
            </a:extLst>
          </p:cNvPr>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10" name="Rettangolo 9">
            <a:extLst>
              <a:ext uri="{FF2B5EF4-FFF2-40B4-BE49-F238E27FC236}">
                <a16:creationId xmlns:a16="http://schemas.microsoft.com/office/drawing/2014/main" id="{73CC480B-1D76-4125-8B69-A900D8D314E3}"/>
              </a:ext>
            </a:extLst>
          </p:cNvPr>
          <p:cNvSpPr/>
          <p:nvPr/>
        </p:nvSpPr>
        <p:spPr>
          <a:xfrm>
            <a:off x="467544" y="188640"/>
            <a:ext cx="8239924" cy="6264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14" name="CasellaDiTesto 13"/>
          <p:cNvSpPr txBox="1"/>
          <p:nvPr/>
        </p:nvSpPr>
        <p:spPr>
          <a:xfrm>
            <a:off x="368168" y="6339315"/>
            <a:ext cx="8626380" cy="184218"/>
          </a:xfrm>
          <a:prstGeom prst="rect">
            <a:avLst/>
          </a:prstGeom>
          <a:noFill/>
        </p:spPr>
        <p:txBody>
          <a:bodyPr wrap="square" lIns="61568" tIns="0" rIns="61568" bIns="0" rtlCol="0">
            <a:spAutoFit/>
          </a:bodyPr>
          <a:lstStyle/>
          <a:p>
            <a:r>
              <a:rPr lang="it-IT" sz="1197" b="1" dirty="0">
                <a:solidFill>
                  <a:schemeClr val="bg1"/>
                </a:solidFill>
                <a:latin typeface="Helvetica" charset="0"/>
                <a:ea typeface="Helvetica" charset="0"/>
                <a:cs typeface="Helvetica" charset="0"/>
              </a:rPr>
              <a:t>www.asst-pg23.it</a:t>
            </a:r>
          </a:p>
        </p:txBody>
      </p:sp>
      <p:pic>
        <p:nvPicPr>
          <p:cNvPr id="8" name="Immagine 7">
            <a:extLst>
              <a:ext uri="{FF2B5EF4-FFF2-40B4-BE49-F238E27FC236}">
                <a16:creationId xmlns:a16="http://schemas.microsoft.com/office/drawing/2014/main" id="{1FA035DB-8BCB-4DB7-BA52-51A0D252B25E}"/>
              </a:ext>
            </a:extLst>
          </p:cNvPr>
          <p:cNvPicPr>
            <a:picLocks noChangeAspect="1"/>
          </p:cNvPicPr>
          <p:nvPr/>
        </p:nvPicPr>
        <p:blipFill>
          <a:blip r:embed="rId3"/>
          <a:stretch>
            <a:fillRect/>
          </a:stretch>
        </p:blipFill>
        <p:spPr>
          <a:xfrm>
            <a:off x="7207527" y="5566984"/>
            <a:ext cx="1225679" cy="459148"/>
          </a:xfrm>
          <a:prstGeom prst="rect">
            <a:avLst/>
          </a:prstGeom>
        </p:spPr>
      </p:pic>
      <p:graphicFrame>
        <p:nvGraphicFramePr>
          <p:cNvPr id="9" name="Diagramma 8">
            <a:extLst>
              <a:ext uri="{FF2B5EF4-FFF2-40B4-BE49-F238E27FC236}">
                <a16:creationId xmlns:a16="http://schemas.microsoft.com/office/drawing/2014/main" id="{83508919-612F-4304-85C8-5473D2A459D2}"/>
              </a:ext>
            </a:extLst>
          </p:cNvPr>
          <p:cNvGraphicFramePr/>
          <p:nvPr>
            <p:extLst>
              <p:ext uri="{D42A27DB-BD31-4B8C-83A1-F6EECF244321}">
                <p14:modId xmlns:p14="http://schemas.microsoft.com/office/powerpoint/2010/main" val="2734887318"/>
              </p:ext>
            </p:extLst>
          </p:nvPr>
        </p:nvGraphicFramePr>
        <p:xfrm>
          <a:off x="-486280" y="548680"/>
          <a:ext cx="10116559" cy="5720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075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3">
            <a:extLst>
              <a:ext uri="{FF2B5EF4-FFF2-40B4-BE49-F238E27FC236}">
                <a16:creationId xmlns:a16="http://schemas.microsoft.com/office/drawing/2014/main" id="{B8C8107C-A206-40CE-A1C8-957B987EA361}"/>
              </a:ext>
            </a:extLst>
          </p:cNvPr>
          <p:cNvSpPr/>
          <p:nvPr/>
        </p:nvSpPr>
        <p:spPr bwMode="auto">
          <a:xfrm>
            <a:off x="1429403" y="1981012"/>
            <a:ext cx="273630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PSICHIATRIA</a:t>
            </a:r>
          </a:p>
          <a:p>
            <a:pPr algn="ctr" defTabSz="449263" fontAlgn="base">
              <a:spcBef>
                <a:spcPct val="0"/>
              </a:spcBef>
              <a:spcAft>
                <a:spcPct val="0"/>
              </a:spcAft>
              <a:buClr>
                <a:srgbClr val="000000"/>
              </a:buClr>
              <a:buSzPct val="100000"/>
            </a:pPr>
            <a:r>
              <a:rPr lang="it-IT" sz="1000" dirty="0">
                <a:latin typeface="Times New Roman" panose="02020603050405020304" pitchFamily="18" charset="0"/>
                <a:ea typeface="Microsoft YaHei" panose="020B0503020204020204" pitchFamily="34" charset="-122"/>
              </a:rPr>
              <a:t>(SPDC CPS Ambulatorio Matteo Rota..)</a:t>
            </a:r>
          </a:p>
        </p:txBody>
      </p:sp>
      <p:sp>
        <p:nvSpPr>
          <p:cNvPr id="16" name="CasellaDiTesto 15"/>
          <p:cNvSpPr txBox="1"/>
          <p:nvPr/>
        </p:nvSpPr>
        <p:spPr>
          <a:xfrm>
            <a:off x="1188836" y="348399"/>
            <a:ext cx="7055572" cy="1077218"/>
          </a:xfrm>
          <a:prstGeom prst="rect">
            <a:avLst/>
          </a:prstGeom>
          <a:noFill/>
        </p:spPr>
        <p:txBody>
          <a:bodyPr wrap="square" rtlCol="0">
            <a:spAutoFit/>
          </a:bodyPr>
          <a:lstStyle/>
          <a:p>
            <a:pPr algn="ctr"/>
            <a:r>
              <a:rPr lang="it-IT" sz="3200" b="1" dirty="0">
                <a:solidFill>
                  <a:schemeClr val="accent1">
                    <a:lumMod val="75000"/>
                  </a:schemeClr>
                </a:solidFill>
                <a:latin typeface="+mj-lt"/>
                <a:ea typeface="+mj-ea"/>
                <a:cs typeface="+mj-cs"/>
              </a:rPr>
              <a:t>Dipartimento di Salute Mentale e delle Dipendenze SMD</a:t>
            </a:r>
          </a:p>
        </p:txBody>
      </p:sp>
      <p:sp>
        <p:nvSpPr>
          <p:cNvPr id="12" name="Rettangolo con angoli arrotondati 3">
            <a:extLst>
              <a:ext uri="{FF2B5EF4-FFF2-40B4-BE49-F238E27FC236}">
                <a16:creationId xmlns:a16="http://schemas.microsoft.com/office/drawing/2014/main" id="{B8C8107C-A206-40CE-A1C8-957B987EA361}"/>
              </a:ext>
            </a:extLst>
          </p:cNvPr>
          <p:cNvSpPr/>
          <p:nvPr/>
        </p:nvSpPr>
        <p:spPr bwMode="auto">
          <a:xfrm>
            <a:off x="5068435" y="1961302"/>
            <a:ext cx="273630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NPI</a:t>
            </a:r>
          </a:p>
        </p:txBody>
      </p:sp>
      <p:sp>
        <p:nvSpPr>
          <p:cNvPr id="15" name="Rettangolo con angoli arrotondati 3">
            <a:extLst>
              <a:ext uri="{FF2B5EF4-FFF2-40B4-BE49-F238E27FC236}">
                <a16:creationId xmlns:a16="http://schemas.microsoft.com/office/drawing/2014/main" id="{B8C8107C-A206-40CE-A1C8-957B987EA361}"/>
              </a:ext>
            </a:extLst>
          </p:cNvPr>
          <p:cNvSpPr/>
          <p:nvPr/>
        </p:nvSpPr>
        <p:spPr bwMode="auto">
          <a:xfrm>
            <a:off x="1429403" y="3389907"/>
            <a:ext cx="273630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PSICOLOGIA</a:t>
            </a:r>
            <a:endParaRPr lang="it-IT" sz="1000" dirty="0">
              <a:latin typeface="Times New Roman" panose="02020603050405020304" pitchFamily="18" charset="0"/>
              <a:ea typeface="Microsoft YaHei" panose="020B0503020204020204" pitchFamily="34" charset="-122"/>
            </a:endParaRPr>
          </a:p>
        </p:txBody>
      </p:sp>
      <p:sp>
        <p:nvSpPr>
          <p:cNvPr id="19" name="Rettangolo con angoli arrotondati 3">
            <a:extLst>
              <a:ext uri="{FF2B5EF4-FFF2-40B4-BE49-F238E27FC236}">
                <a16:creationId xmlns:a16="http://schemas.microsoft.com/office/drawing/2014/main" id="{B8C8107C-A206-40CE-A1C8-957B987EA361}"/>
              </a:ext>
            </a:extLst>
          </p:cNvPr>
          <p:cNvSpPr/>
          <p:nvPr/>
        </p:nvSpPr>
        <p:spPr bwMode="auto">
          <a:xfrm>
            <a:off x="5105862" y="3364265"/>
            <a:ext cx="273630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SERD</a:t>
            </a:r>
            <a:endParaRPr lang="it-IT" sz="1000" dirty="0">
              <a:latin typeface="Times New Roman" panose="02020603050405020304" pitchFamily="18" charset="0"/>
              <a:ea typeface="Microsoft YaHei" panose="020B0503020204020204" pitchFamily="34" charset="-122"/>
            </a:endParaRPr>
          </a:p>
        </p:txBody>
      </p:sp>
      <p:sp>
        <p:nvSpPr>
          <p:cNvPr id="20" name="Rettangolo con angoli arrotondati 3">
            <a:extLst>
              <a:ext uri="{FF2B5EF4-FFF2-40B4-BE49-F238E27FC236}">
                <a16:creationId xmlns:a16="http://schemas.microsoft.com/office/drawing/2014/main" id="{B8C8107C-A206-40CE-A1C8-957B987EA361}"/>
              </a:ext>
            </a:extLst>
          </p:cNvPr>
          <p:cNvSpPr/>
          <p:nvPr/>
        </p:nvSpPr>
        <p:spPr bwMode="auto">
          <a:xfrm>
            <a:off x="3419872" y="4969301"/>
            <a:ext cx="273630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AREA DISABILITA’ ADULTO</a:t>
            </a:r>
            <a:endParaRPr lang="it-IT" sz="1000" dirty="0">
              <a:latin typeface="Times New Roman" panose="02020603050405020304" pitchFamily="18" charset="0"/>
              <a:ea typeface="Microsoft YaHei" panose="020B0503020204020204" pitchFamily="34" charset="-122"/>
            </a:endParaRPr>
          </a:p>
        </p:txBody>
      </p:sp>
      <p:sp>
        <p:nvSpPr>
          <p:cNvPr id="2" name="Freccia a destra 1">
            <a:extLst>
              <a:ext uri="{FF2B5EF4-FFF2-40B4-BE49-F238E27FC236}">
                <a16:creationId xmlns:a16="http://schemas.microsoft.com/office/drawing/2014/main" id="{91E8C387-0F1D-451B-9DED-4DD880D15550}"/>
              </a:ext>
            </a:extLst>
          </p:cNvPr>
          <p:cNvSpPr/>
          <p:nvPr/>
        </p:nvSpPr>
        <p:spPr>
          <a:xfrm>
            <a:off x="811137" y="3763371"/>
            <a:ext cx="618266" cy="35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272836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EE6B8298-27E6-4EEB-B0D5-F4FE860CFF7D}"/>
              </a:ext>
            </a:extLst>
          </p:cNvPr>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10" name="Rettangolo 9">
            <a:extLst>
              <a:ext uri="{FF2B5EF4-FFF2-40B4-BE49-F238E27FC236}">
                <a16:creationId xmlns:a16="http://schemas.microsoft.com/office/drawing/2014/main" id="{73CC480B-1D76-4125-8B69-A900D8D314E3}"/>
              </a:ext>
            </a:extLst>
          </p:cNvPr>
          <p:cNvSpPr/>
          <p:nvPr/>
        </p:nvSpPr>
        <p:spPr>
          <a:xfrm>
            <a:off x="452038" y="74619"/>
            <a:ext cx="8239924" cy="6264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sp>
        <p:nvSpPr>
          <p:cNvPr id="14" name="CasellaDiTesto 13"/>
          <p:cNvSpPr txBox="1"/>
          <p:nvPr/>
        </p:nvSpPr>
        <p:spPr>
          <a:xfrm>
            <a:off x="368168" y="6339315"/>
            <a:ext cx="8626380" cy="184218"/>
          </a:xfrm>
          <a:prstGeom prst="rect">
            <a:avLst/>
          </a:prstGeom>
          <a:noFill/>
        </p:spPr>
        <p:txBody>
          <a:bodyPr wrap="square" lIns="61568" tIns="0" rIns="61568" bIns="0" rtlCol="0">
            <a:spAutoFit/>
          </a:bodyPr>
          <a:lstStyle/>
          <a:p>
            <a:r>
              <a:rPr lang="it-IT" sz="1197" b="1" dirty="0">
                <a:solidFill>
                  <a:schemeClr val="bg1"/>
                </a:solidFill>
                <a:latin typeface="Helvetica" charset="0"/>
                <a:ea typeface="Helvetica" charset="0"/>
                <a:cs typeface="Helvetica" charset="0"/>
              </a:rPr>
              <a:t>www.asst-pg23.it</a:t>
            </a:r>
          </a:p>
        </p:txBody>
      </p:sp>
      <p:pic>
        <p:nvPicPr>
          <p:cNvPr id="8" name="Immagine 7">
            <a:extLst>
              <a:ext uri="{FF2B5EF4-FFF2-40B4-BE49-F238E27FC236}">
                <a16:creationId xmlns:a16="http://schemas.microsoft.com/office/drawing/2014/main" id="{1FA035DB-8BCB-4DB7-BA52-51A0D252B25E}"/>
              </a:ext>
            </a:extLst>
          </p:cNvPr>
          <p:cNvPicPr>
            <a:picLocks noChangeAspect="1"/>
          </p:cNvPicPr>
          <p:nvPr/>
        </p:nvPicPr>
        <p:blipFill>
          <a:blip r:embed="rId3"/>
          <a:stretch>
            <a:fillRect/>
          </a:stretch>
        </p:blipFill>
        <p:spPr>
          <a:xfrm>
            <a:off x="7207527" y="5566984"/>
            <a:ext cx="1225679" cy="459148"/>
          </a:xfrm>
          <a:prstGeom prst="rect">
            <a:avLst/>
          </a:prstGeom>
        </p:spPr>
      </p:pic>
      <p:sp>
        <p:nvSpPr>
          <p:cNvPr id="11" name="Rettangolo arrotondato 5">
            <a:extLst>
              <a:ext uri="{FF2B5EF4-FFF2-40B4-BE49-F238E27FC236}">
                <a16:creationId xmlns:a16="http://schemas.microsoft.com/office/drawing/2014/main" id="{42AC2F93-396C-443B-9363-5611F8113A11}"/>
              </a:ext>
            </a:extLst>
          </p:cNvPr>
          <p:cNvSpPr/>
          <p:nvPr/>
        </p:nvSpPr>
        <p:spPr>
          <a:xfrm>
            <a:off x="1438016" y="1972844"/>
            <a:ext cx="6340780" cy="615858"/>
          </a:xfrm>
          <a:prstGeom prst="roundRect">
            <a:avLst/>
          </a:prstGeom>
          <a:solidFill>
            <a:schemeClr val="tx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it-IT" sz="1600" b="1" dirty="0">
                <a:solidFill>
                  <a:schemeClr val="bg1"/>
                </a:solidFill>
              </a:rPr>
              <a:t>Consolidamento connessioni multidisciplinari </a:t>
            </a:r>
          </a:p>
          <a:p>
            <a:pPr algn="ctr">
              <a:buClrTx/>
            </a:pPr>
            <a:r>
              <a:rPr lang="it-IT" sz="1600" dirty="0">
                <a:solidFill>
                  <a:schemeClr val="bg1"/>
                </a:solidFill>
              </a:rPr>
              <a:t>(MMG, PLS, Servizi Sociali, Terzo Settore ..)</a:t>
            </a:r>
          </a:p>
        </p:txBody>
      </p:sp>
      <p:sp>
        <p:nvSpPr>
          <p:cNvPr id="12" name="Rettangolo arrotondato 5">
            <a:extLst>
              <a:ext uri="{FF2B5EF4-FFF2-40B4-BE49-F238E27FC236}">
                <a16:creationId xmlns:a16="http://schemas.microsoft.com/office/drawing/2014/main" id="{C0897C02-6C9F-489B-88B0-6D9C0245A7E6}"/>
              </a:ext>
            </a:extLst>
          </p:cNvPr>
          <p:cNvSpPr/>
          <p:nvPr/>
        </p:nvSpPr>
        <p:spPr>
          <a:xfrm>
            <a:off x="1450755" y="3860263"/>
            <a:ext cx="6340780" cy="615858"/>
          </a:xfrm>
          <a:prstGeom prst="roundRect">
            <a:avLst/>
          </a:prstGeom>
          <a:solidFill>
            <a:schemeClr val="tx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Partecipazioni a tavoli tematici</a:t>
            </a:r>
            <a:r>
              <a:rPr lang="it-IT" sz="1600" dirty="0">
                <a:solidFill>
                  <a:schemeClr val="bg1"/>
                </a:solidFill>
              </a:rPr>
              <a:t> </a:t>
            </a:r>
          </a:p>
          <a:p>
            <a:pPr algn="ctr"/>
            <a:r>
              <a:rPr lang="it-IT" sz="1600" dirty="0">
                <a:solidFill>
                  <a:schemeClr val="bg1"/>
                </a:solidFill>
              </a:rPr>
              <a:t>con Ambiti, ATS, Questura …</a:t>
            </a:r>
          </a:p>
        </p:txBody>
      </p:sp>
      <p:sp>
        <p:nvSpPr>
          <p:cNvPr id="13" name="Rettangolo arrotondato 5">
            <a:extLst>
              <a:ext uri="{FF2B5EF4-FFF2-40B4-BE49-F238E27FC236}">
                <a16:creationId xmlns:a16="http://schemas.microsoft.com/office/drawing/2014/main" id="{AF0A7CD9-AF85-40CE-A0ED-02ED6B04A7DC}"/>
              </a:ext>
            </a:extLst>
          </p:cNvPr>
          <p:cNvSpPr/>
          <p:nvPr/>
        </p:nvSpPr>
        <p:spPr>
          <a:xfrm>
            <a:off x="1460241" y="4751174"/>
            <a:ext cx="6340780" cy="615858"/>
          </a:xfrm>
          <a:prstGeom prst="roundRect">
            <a:avLst/>
          </a:prstGeom>
          <a:solidFill>
            <a:schemeClr val="tx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Partecipazione a incontri di rete</a:t>
            </a:r>
          </a:p>
          <a:p>
            <a:pPr algn="ctr"/>
            <a:r>
              <a:rPr lang="it-IT" sz="1600" b="1" dirty="0">
                <a:solidFill>
                  <a:schemeClr val="bg1"/>
                </a:solidFill>
              </a:rPr>
              <a:t>Co-progettazione e Consulenza nei contesti</a:t>
            </a:r>
          </a:p>
        </p:txBody>
      </p:sp>
      <p:sp>
        <p:nvSpPr>
          <p:cNvPr id="15" name="Rettangolo arrotondato 5">
            <a:extLst>
              <a:ext uri="{FF2B5EF4-FFF2-40B4-BE49-F238E27FC236}">
                <a16:creationId xmlns:a16="http://schemas.microsoft.com/office/drawing/2014/main" id="{B51791B1-6EF6-4FF9-8296-7594F16FD624}"/>
              </a:ext>
            </a:extLst>
          </p:cNvPr>
          <p:cNvSpPr/>
          <p:nvPr/>
        </p:nvSpPr>
        <p:spPr>
          <a:xfrm>
            <a:off x="1438016" y="1002968"/>
            <a:ext cx="6340780" cy="615858"/>
          </a:xfrm>
          <a:prstGeom prst="roundRect">
            <a:avLst/>
          </a:prstGeom>
          <a:solidFill>
            <a:schemeClr val="tx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Attività clinica e di promozione della salute</a:t>
            </a:r>
          </a:p>
        </p:txBody>
      </p:sp>
      <p:sp>
        <p:nvSpPr>
          <p:cNvPr id="16" name="Rettangolo arrotondato 5">
            <a:extLst>
              <a:ext uri="{FF2B5EF4-FFF2-40B4-BE49-F238E27FC236}">
                <a16:creationId xmlns:a16="http://schemas.microsoft.com/office/drawing/2014/main" id="{492CD157-601A-4135-AC57-AE0FFD488783}"/>
              </a:ext>
            </a:extLst>
          </p:cNvPr>
          <p:cNvSpPr/>
          <p:nvPr/>
        </p:nvSpPr>
        <p:spPr>
          <a:xfrm>
            <a:off x="1459116" y="2923168"/>
            <a:ext cx="6340780" cy="615858"/>
          </a:xfrm>
          <a:prstGeom prst="roundRect">
            <a:avLst/>
          </a:prstGeom>
          <a:solidFill>
            <a:schemeClr val="tx1"/>
          </a:solidFill>
          <a:ln w="381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it-IT" sz="1600" b="1" dirty="0">
                <a:solidFill>
                  <a:schemeClr val="bg1"/>
                </a:solidFill>
              </a:rPr>
              <a:t>Partecipazione all’analisi della domanda </a:t>
            </a:r>
          </a:p>
          <a:p>
            <a:pPr algn="ctr">
              <a:buClrTx/>
            </a:pPr>
            <a:r>
              <a:rPr lang="it-IT" sz="1600" dirty="0">
                <a:solidFill>
                  <a:schemeClr val="bg1"/>
                </a:solidFill>
              </a:rPr>
              <a:t>(val. multidisciplinare presso CDC e raccordo con PUA)</a:t>
            </a:r>
          </a:p>
        </p:txBody>
      </p:sp>
    </p:spTree>
    <p:extLst>
      <p:ext uri="{BB962C8B-B14F-4D97-AF65-F5344CB8AC3E}">
        <p14:creationId xmlns:p14="http://schemas.microsoft.com/office/powerpoint/2010/main" val="2695364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683568" y="1780460"/>
            <a:ext cx="7776864" cy="2376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PSICOLOGIA TERRITORIALE E LAVORO IN RETE</a:t>
            </a:r>
          </a:p>
        </p:txBody>
      </p:sp>
    </p:spTree>
    <p:extLst>
      <p:ext uri="{BB962C8B-B14F-4D97-AF65-F5344CB8AC3E}">
        <p14:creationId xmlns:p14="http://schemas.microsoft.com/office/powerpoint/2010/main" val="874794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CF238847-1868-4E99-AED1-AAC25356D59E}"/>
              </a:ext>
            </a:extLst>
          </p:cNvPr>
          <p:cNvPicPr>
            <a:picLocks noChangeAspect="1"/>
          </p:cNvPicPr>
          <p:nvPr/>
        </p:nvPicPr>
        <p:blipFill rotWithShape="1">
          <a:blip r:embed="rId4"/>
          <a:srcRect t="16292"/>
          <a:stretch/>
        </p:blipFill>
        <p:spPr>
          <a:xfrm>
            <a:off x="669124" y="1468086"/>
            <a:ext cx="7872623" cy="4313111"/>
          </a:xfrm>
          <a:prstGeom prst="rect">
            <a:avLst/>
          </a:prstGeom>
        </p:spPr>
      </p:pic>
      <p:sp>
        <p:nvSpPr>
          <p:cNvPr id="3" name="Titolo 2">
            <a:extLst>
              <a:ext uri="{FF2B5EF4-FFF2-40B4-BE49-F238E27FC236}">
                <a16:creationId xmlns:a16="http://schemas.microsoft.com/office/drawing/2014/main" id="{50F000E0-C807-4B59-8DD1-EF0C55CC9A6A}"/>
              </a:ext>
            </a:extLst>
          </p:cNvPr>
          <p:cNvSpPr>
            <a:spLocks noGrp="1"/>
          </p:cNvSpPr>
          <p:nvPr>
            <p:ph type="title"/>
          </p:nvPr>
        </p:nvSpPr>
        <p:spPr>
          <a:xfrm>
            <a:off x="709374" y="316391"/>
            <a:ext cx="7756263" cy="1054250"/>
          </a:xfrm>
        </p:spPr>
        <p:txBody>
          <a:bodyPr/>
          <a:lstStyle/>
          <a:p>
            <a:r>
              <a:rPr lang="it-IT" sz="3200" b="1" dirty="0">
                <a:solidFill>
                  <a:schemeClr val="accent1">
                    <a:lumMod val="75000"/>
                  </a:schemeClr>
                </a:solidFill>
              </a:rPr>
              <a:t>TAVOLI</a:t>
            </a:r>
          </a:p>
        </p:txBody>
      </p:sp>
    </p:spTree>
    <p:extLst>
      <p:ext uri="{BB962C8B-B14F-4D97-AF65-F5344CB8AC3E}">
        <p14:creationId xmlns:p14="http://schemas.microsoft.com/office/powerpoint/2010/main" val="2648166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5EAFC0AD-3C45-48EA-948B-6084F8864229}"/>
              </a:ext>
            </a:extLst>
          </p:cNvPr>
          <p:cNvPicPr>
            <a:picLocks noChangeAspect="1"/>
          </p:cNvPicPr>
          <p:nvPr/>
        </p:nvPicPr>
        <p:blipFill rotWithShape="1">
          <a:blip r:embed="rId4"/>
          <a:srcRect t="14297"/>
          <a:stretch/>
        </p:blipFill>
        <p:spPr>
          <a:xfrm>
            <a:off x="746900" y="1598062"/>
            <a:ext cx="7681209" cy="4421381"/>
          </a:xfrm>
          <a:prstGeom prst="rect">
            <a:avLst/>
          </a:prstGeom>
        </p:spPr>
      </p:pic>
      <p:sp>
        <p:nvSpPr>
          <p:cNvPr id="9" name="Titolo 2">
            <a:extLst>
              <a:ext uri="{FF2B5EF4-FFF2-40B4-BE49-F238E27FC236}">
                <a16:creationId xmlns:a16="http://schemas.microsoft.com/office/drawing/2014/main" id="{E2282A7D-44A5-404E-A3B8-56237A9AC587}"/>
              </a:ext>
            </a:extLst>
          </p:cNvPr>
          <p:cNvSpPr>
            <a:spLocks noGrp="1"/>
          </p:cNvSpPr>
          <p:nvPr>
            <p:ph type="title"/>
          </p:nvPr>
        </p:nvSpPr>
        <p:spPr>
          <a:xfrm>
            <a:off x="709374" y="316391"/>
            <a:ext cx="7756263" cy="1054250"/>
          </a:xfrm>
        </p:spPr>
        <p:txBody>
          <a:bodyPr/>
          <a:lstStyle/>
          <a:p>
            <a:r>
              <a:rPr lang="it-IT" sz="3200" b="1" dirty="0">
                <a:solidFill>
                  <a:schemeClr val="accent1">
                    <a:lumMod val="75000"/>
                  </a:schemeClr>
                </a:solidFill>
              </a:rPr>
              <a:t>TAVOLI</a:t>
            </a:r>
          </a:p>
        </p:txBody>
      </p:sp>
    </p:spTree>
    <p:extLst>
      <p:ext uri="{BB962C8B-B14F-4D97-AF65-F5344CB8AC3E}">
        <p14:creationId xmlns:p14="http://schemas.microsoft.com/office/powerpoint/2010/main" val="249515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E93A1307-1091-45E7-AD60-26D2E5346794}"/>
              </a:ext>
            </a:extLst>
          </p:cNvPr>
          <p:cNvPicPr>
            <a:picLocks noChangeAspect="1"/>
          </p:cNvPicPr>
          <p:nvPr/>
        </p:nvPicPr>
        <p:blipFill rotWithShape="1">
          <a:blip r:embed="rId4"/>
          <a:srcRect t="15493"/>
          <a:stretch/>
        </p:blipFill>
        <p:spPr>
          <a:xfrm>
            <a:off x="600552" y="1556792"/>
            <a:ext cx="8009767" cy="4253424"/>
          </a:xfrm>
          <a:prstGeom prst="rect">
            <a:avLst/>
          </a:prstGeom>
        </p:spPr>
      </p:pic>
      <p:sp>
        <p:nvSpPr>
          <p:cNvPr id="9" name="Titolo 2">
            <a:extLst>
              <a:ext uri="{FF2B5EF4-FFF2-40B4-BE49-F238E27FC236}">
                <a16:creationId xmlns:a16="http://schemas.microsoft.com/office/drawing/2014/main" id="{E017B98F-DBCA-4957-874F-0BC234A310BC}"/>
              </a:ext>
            </a:extLst>
          </p:cNvPr>
          <p:cNvSpPr>
            <a:spLocks noGrp="1"/>
          </p:cNvSpPr>
          <p:nvPr>
            <p:ph type="title"/>
          </p:nvPr>
        </p:nvSpPr>
        <p:spPr>
          <a:xfrm>
            <a:off x="709374" y="316391"/>
            <a:ext cx="7756263" cy="1054250"/>
          </a:xfrm>
        </p:spPr>
        <p:txBody>
          <a:bodyPr/>
          <a:lstStyle/>
          <a:p>
            <a:r>
              <a:rPr lang="it-IT" sz="3200" b="1" dirty="0">
                <a:solidFill>
                  <a:schemeClr val="accent1">
                    <a:lumMod val="75000"/>
                  </a:schemeClr>
                </a:solidFill>
              </a:rPr>
              <a:t>TAVOLI</a:t>
            </a:r>
          </a:p>
        </p:txBody>
      </p:sp>
    </p:spTree>
    <p:extLst>
      <p:ext uri="{BB962C8B-B14F-4D97-AF65-F5344CB8AC3E}">
        <p14:creationId xmlns:p14="http://schemas.microsoft.com/office/powerpoint/2010/main" val="1457655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1115616" y="1484783"/>
            <a:ext cx="6912768" cy="3343633"/>
          </a:xfrm>
          <a:prstGeom prst="rect">
            <a:avLst/>
          </a:prstGeom>
          <a:ln w="571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3200" b="1" dirty="0">
                <a:solidFill>
                  <a:schemeClr val="tx1"/>
                </a:solidFill>
              </a:rPr>
              <a:t>Secondo livello di intervento psicologico </a:t>
            </a:r>
          </a:p>
          <a:p>
            <a:pPr algn="ctr"/>
            <a:endParaRPr lang="it-IT" sz="3200" b="1" dirty="0">
              <a:solidFill>
                <a:schemeClr val="tx1"/>
              </a:solidFill>
            </a:endParaRPr>
          </a:p>
          <a:p>
            <a:pPr algn="ctr"/>
            <a:r>
              <a:rPr lang="it-IT" sz="3200" dirty="0">
                <a:solidFill>
                  <a:schemeClr val="tx1"/>
                </a:solidFill>
              </a:rPr>
              <a:t>SC Psicologia </a:t>
            </a:r>
          </a:p>
          <a:p>
            <a:pPr algn="ctr"/>
            <a:r>
              <a:rPr lang="it-IT" sz="3200" dirty="0">
                <a:solidFill>
                  <a:schemeClr val="tx1"/>
                </a:solidFill>
              </a:rPr>
              <a:t>ASST Papa Giovanni XXII</a:t>
            </a:r>
          </a:p>
        </p:txBody>
      </p:sp>
    </p:spTree>
    <p:extLst>
      <p:ext uri="{BB962C8B-B14F-4D97-AF65-F5344CB8AC3E}">
        <p14:creationId xmlns:p14="http://schemas.microsoft.com/office/powerpoint/2010/main" val="3702447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7C853AD5-82D6-4122-8067-CBD8E704DB1A}"/>
              </a:ext>
            </a:extLst>
          </p:cNvPr>
          <p:cNvPicPr>
            <a:picLocks noChangeAspect="1"/>
          </p:cNvPicPr>
          <p:nvPr/>
        </p:nvPicPr>
        <p:blipFill>
          <a:blip r:embed="rId4"/>
          <a:stretch>
            <a:fillRect/>
          </a:stretch>
        </p:blipFill>
        <p:spPr>
          <a:xfrm>
            <a:off x="461447" y="398113"/>
            <a:ext cx="8065385" cy="5984968"/>
          </a:xfrm>
          <a:prstGeom prst="rect">
            <a:avLst/>
          </a:prstGeom>
        </p:spPr>
      </p:pic>
    </p:spTree>
    <p:extLst>
      <p:ext uri="{BB962C8B-B14F-4D97-AF65-F5344CB8AC3E}">
        <p14:creationId xmlns:p14="http://schemas.microsoft.com/office/powerpoint/2010/main" val="758587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683568" y="1780460"/>
            <a:ext cx="7776864" cy="2376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Centro Bambino e Famiglia</a:t>
            </a:r>
          </a:p>
        </p:txBody>
      </p:sp>
    </p:spTree>
    <p:extLst>
      <p:ext uri="{BB962C8B-B14F-4D97-AF65-F5344CB8AC3E}">
        <p14:creationId xmlns:p14="http://schemas.microsoft.com/office/powerpoint/2010/main" val="15967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827584" y="283921"/>
            <a:ext cx="7756263" cy="1054250"/>
          </a:xfrm>
        </p:spPr>
        <p:txBody>
          <a:bodyPr/>
          <a:lstStyle/>
          <a:p>
            <a:r>
              <a:rPr lang="it-IT" sz="3200" b="1" dirty="0">
                <a:solidFill>
                  <a:schemeClr val="accent1">
                    <a:lumMod val="75000"/>
                  </a:schemeClr>
                </a:solidFill>
              </a:rPr>
              <a:t>Centro Bambino e Famiglia</a:t>
            </a:r>
            <a:r>
              <a:rPr lang="it-IT" sz="3600" dirty="0"/>
              <a:t/>
            </a:r>
            <a:br>
              <a:rPr lang="it-IT" sz="3600" dirty="0"/>
            </a:br>
            <a:r>
              <a:rPr lang="it-IT" sz="2400" dirty="0"/>
              <a:t>(area della giustizia- valenza provinciale)</a:t>
            </a:r>
          </a:p>
        </p:txBody>
      </p:sp>
      <p:sp>
        <p:nvSpPr>
          <p:cNvPr id="3" name="Segnaposto contenuto 2"/>
          <p:cNvSpPr>
            <a:spLocks noGrp="1"/>
          </p:cNvSpPr>
          <p:nvPr>
            <p:ph idx="1"/>
          </p:nvPr>
        </p:nvSpPr>
        <p:spPr>
          <a:xfrm>
            <a:off x="114589" y="1302831"/>
            <a:ext cx="8208912" cy="4862473"/>
          </a:xfrm>
        </p:spPr>
        <p:txBody>
          <a:bodyPr>
            <a:noAutofit/>
          </a:bodyPr>
          <a:lstStyle/>
          <a:p>
            <a:pPr lvl="1" algn="just">
              <a:buClrTx/>
              <a:buFont typeface="Arial" panose="020B0604020202020204" pitchFamily="34" charset="0"/>
              <a:buChar char="•"/>
            </a:pPr>
            <a:r>
              <a:rPr lang="it-IT" sz="1800" dirty="0"/>
              <a:t>Il </a:t>
            </a:r>
            <a:r>
              <a:rPr lang="it-IT" sz="2000" b="1" dirty="0">
                <a:solidFill>
                  <a:schemeClr val="accent1">
                    <a:lumMod val="75000"/>
                  </a:schemeClr>
                </a:solidFill>
                <a:latin typeface="+mj-lt"/>
                <a:ea typeface="+mj-ea"/>
                <a:cs typeface="+mj-cs"/>
              </a:rPr>
              <a:t>CBF </a:t>
            </a:r>
            <a:r>
              <a:rPr lang="it-IT" sz="1800" dirty="0"/>
              <a:t>è un polo di eccellenza, promotore di interventi innovativi. E’ un servizio di «secondo livello» a carattere mono-professionale. Effettua interventi rivolti:</a:t>
            </a:r>
          </a:p>
          <a:p>
            <a:pPr lvl="1" algn="just">
              <a:buClrTx/>
              <a:buFont typeface="Arial" panose="020B0604020202020204" pitchFamily="34" charset="0"/>
              <a:buChar char="•"/>
            </a:pPr>
            <a:endParaRPr lang="it-IT" sz="2000" b="1" dirty="0">
              <a:solidFill>
                <a:schemeClr val="accent1">
                  <a:lumMod val="75000"/>
                </a:schemeClr>
              </a:solidFill>
              <a:latin typeface="+mj-lt"/>
              <a:ea typeface="+mj-ea"/>
              <a:cs typeface="+mj-cs"/>
            </a:endParaRPr>
          </a:p>
          <a:p>
            <a:pPr lvl="1" algn="just">
              <a:buClrTx/>
              <a:buFont typeface="Arial" panose="020B0604020202020204" pitchFamily="34" charset="0"/>
              <a:buChar char="•"/>
            </a:pPr>
            <a:r>
              <a:rPr lang="it-IT" sz="2000" b="1" dirty="0">
                <a:solidFill>
                  <a:schemeClr val="accent1">
                    <a:lumMod val="75000"/>
                  </a:schemeClr>
                </a:solidFill>
                <a:latin typeface="+mj-lt"/>
                <a:ea typeface="+mj-ea"/>
                <a:cs typeface="+mj-cs"/>
              </a:rPr>
              <a:t> ai minori vittime di abuso e maltrattamento </a:t>
            </a:r>
          </a:p>
          <a:p>
            <a:pPr lvl="1" algn="just">
              <a:buClrTx/>
              <a:buFont typeface="Arial" panose="020B0604020202020204" pitchFamily="34" charset="0"/>
              <a:buChar char="•"/>
            </a:pPr>
            <a:r>
              <a:rPr lang="it-IT" sz="2000" b="1" dirty="0">
                <a:solidFill>
                  <a:schemeClr val="accent1">
                    <a:lumMod val="75000"/>
                  </a:schemeClr>
                </a:solidFill>
                <a:latin typeface="+mj-lt"/>
                <a:ea typeface="+mj-ea"/>
                <a:cs typeface="+mj-cs"/>
              </a:rPr>
              <a:t>a soggetti vittime di violenza sessuale</a:t>
            </a:r>
          </a:p>
          <a:p>
            <a:pPr lvl="1" algn="just">
              <a:buClrTx/>
              <a:buFont typeface="Arial" panose="020B0604020202020204" pitchFamily="34" charset="0"/>
              <a:buChar char="•"/>
            </a:pPr>
            <a:r>
              <a:rPr lang="it-IT" sz="2000" b="1" dirty="0">
                <a:solidFill>
                  <a:schemeClr val="accent1">
                    <a:lumMod val="75000"/>
                  </a:schemeClr>
                </a:solidFill>
                <a:latin typeface="+mj-lt"/>
                <a:ea typeface="+mj-ea"/>
                <a:cs typeface="+mj-cs"/>
              </a:rPr>
              <a:t>ai nuclei familiari in difficoltà </a:t>
            </a:r>
            <a:r>
              <a:rPr lang="it-IT" sz="1800" dirty="0"/>
              <a:t>rispetto a temi specifici: elevata conflittualità, famiglie multiproblematiche, violenza  (mediazione familiare, multifamiliare, NVR…)</a:t>
            </a:r>
          </a:p>
          <a:p>
            <a:pPr lvl="1" algn="just">
              <a:buClrTx/>
              <a:buFont typeface="Arial" panose="020B0604020202020204" pitchFamily="34" charset="0"/>
              <a:buChar char="•"/>
            </a:pPr>
            <a:r>
              <a:rPr lang="it-IT" sz="1800" dirty="0"/>
              <a:t>ha sviluppato competenza rispetto  ai percorsi previsti dalla Cartabia e identificati come Codice Rosso ed offre interventi dedicati ad </a:t>
            </a:r>
            <a:r>
              <a:rPr lang="it-IT" sz="2000" b="1" dirty="0">
                <a:solidFill>
                  <a:schemeClr val="accent1">
                    <a:lumMod val="75000"/>
                  </a:schemeClr>
                </a:solidFill>
                <a:latin typeface="+mj-lt"/>
                <a:ea typeface="+mj-ea"/>
                <a:cs typeface="+mj-cs"/>
              </a:rPr>
              <a:t>autori di maltrattamenti in famiglia, violenza domestica o lesioni personali</a:t>
            </a:r>
          </a:p>
          <a:p>
            <a:pPr lvl="1" algn="just">
              <a:buClrTx/>
              <a:buFont typeface="Arial" panose="020B0604020202020204" pitchFamily="34" charset="0"/>
              <a:buChar char="•"/>
            </a:pPr>
            <a:r>
              <a:rPr lang="it-IT" sz="2000" b="1" dirty="0">
                <a:solidFill>
                  <a:schemeClr val="accent1">
                    <a:lumMod val="75000"/>
                  </a:schemeClr>
                </a:solidFill>
                <a:latin typeface="+mj-lt"/>
                <a:ea typeface="+mj-ea"/>
                <a:cs typeface="+mj-cs"/>
              </a:rPr>
              <a:t>audizioni protette</a:t>
            </a:r>
          </a:p>
          <a:p>
            <a:pPr lvl="1" algn="just">
              <a:buClrTx/>
              <a:buFont typeface="Arial" panose="020B0604020202020204" pitchFamily="34" charset="0"/>
              <a:buChar char="•"/>
            </a:pPr>
            <a:endParaRPr lang="it-IT" sz="1800" dirty="0"/>
          </a:p>
        </p:txBody>
      </p:sp>
    </p:spTree>
    <p:extLst>
      <p:ext uri="{BB962C8B-B14F-4D97-AF65-F5344CB8AC3E}">
        <p14:creationId xmlns:p14="http://schemas.microsoft.com/office/powerpoint/2010/main" val="4182279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pic>
        <p:nvPicPr>
          <p:cNvPr id="2" name="Immagine 1">
            <a:extLst>
              <a:ext uri="{FF2B5EF4-FFF2-40B4-BE49-F238E27FC236}">
                <a16:creationId xmlns:a16="http://schemas.microsoft.com/office/drawing/2014/main" id="{3F0BF632-DD8B-42C0-A94B-B1415F3DE6B5}"/>
              </a:ext>
            </a:extLst>
          </p:cNvPr>
          <p:cNvPicPr>
            <a:picLocks noChangeAspect="1"/>
          </p:cNvPicPr>
          <p:nvPr/>
        </p:nvPicPr>
        <p:blipFill>
          <a:blip r:embed="rId4"/>
          <a:stretch>
            <a:fillRect/>
          </a:stretch>
        </p:blipFill>
        <p:spPr>
          <a:xfrm>
            <a:off x="697609" y="548680"/>
            <a:ext cx="7748781" cy="5444882"/>
          </a:xfrm>
          <a:prstGeom prst="rect">
            <a:avLst/>
          </a:prstGeom>
        </p:spPr>
      </p:pic>
    </p:spTree>
    <p:extLst>
      <p:ext uri="{BB962C8B-B14F-4D97-AF65-F5344CB8AC3E}">
        <p14:creationId xmlns:p14="http://schemas.microsoft.com/office/powerpoint/2010/main" val="258569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3">
            <a:extLst>
              <a:ext uri="{FF2B5EF4-FFF2-40B4-BE49-F238E27FC236}">
                <a16:creationId xmlns:a16="http://schemas.microsoft.com/office/drawing/2014/main" id="{B8C8107C-A206-40CE-A1C8-957B987EA361}"/>
              </a:ext>
            </a:extLst>
          </p:cNvPr>
          <p:cNvSpPr/>
          <p:nvPr/>
        </p:nvSpPr>
        <p:spPr bwMode="auto">
          <a:xfrm>
            <a:off x="2555776" y="389623"/>
            <a:ext cx="403244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SC PSICOLOGIA</a:t>
            </a:r>
          </a:p>
        </p:txBody>
      </p:sp>
      <p:sp>
        <p:nvSpPr>
          <p:cNvPr id="14" name="Rettangolo con angoli arrotondati 4">
            <a:extLst>
              <a:ext uri="{FF2B5EF4-FFF2-40B4-BE49-F238E27FC236}">
                <a16:creationId xmlns:a16="http://schemas.microsoft.com/office/drawing/2014/main" id="{93D1872D-4B98-444B-9793-FD96C442DCE3}"/>
              </a:ext>
            </a:extLst>
          </p:cNvPr>
          <p:cNvSpPr/>
          <p:nvPr/>
        </p:nvSpPr>
        <p:spPr bwMode="auto">
          <a:xfrm>
            <a:off x="639343" y="2888940"/>
            <a:ext cx="237626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2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POLO OSPEDALIERO</a:t>
            </a:r>
          </a:p>
        </p:txBody>
      </p:sp>
      <p:sp>
        <p:nvSpPr>
          <p:cNvPr id="18" name="Rettangolo con angoli arrotondati 6">
            <a:extLst>
              <a:ext uri="{FF2B5EF4-FFF2-40B4-BE49-F238E27FC236}">
                <a16:creationId xmlns:a16="http://schemas.microsoft.com/office/drawing/2014/main" id="{2FCAFD0D-5C3D-4BF1-A95A-2D82595FA4F7}"/>
              </a:ext>
            </a:extLst>
          </p:cNvPr>
          <p:cNvSpPr/>
          <p:nvPr/>
        </p:nvSpPr>
        <p:spPr bwMode="auto">
          <a:xfrm>
            <a:off x="3383868" y="2906998"/>
            <a:ext cx="237626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2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Centro Bambino Famiglia</a:t>
            </a:r>
          </a:p>
        </p:txBody>
      </p:sp>
      <p:sp>
        <p:nvSpPr>
          <p:cNvPr id="22" name="Rettangolo con angoli arrotondati 8">
            <a:extLst>
              <a:ext uri="{FF2B5EF4-FFF2-40B4-BE49-F238E27FC236}">
                <a16:creationId xmlns:a16="http://schemas.microsoft.com/office/drawing/2014/main" id="{A8D29B8D-2955-4C10-955D-085AFE32AA3C}"/>
              </a:ext>
            </a:extLst>
          </p:cNvPr>
          <p:cNvSpPr/>
          <p:nvPr/>
        </p:nvSpPr>
        <p:spPr bwMode="auto">
          <a:xfrm>
            <a:off x="6045668" y="2903132"/>
            <a:ext cx="237626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dirty="0">
                <a:latin typeface="Times New Roman" panose="02020603050405020304" pitchFamily="18" charset="0"/>
                <a:ea typeface="Microsoft YaHei" panose="020B0503020204020204" pitchFamily="34" charset="-122"/>
              </a:rPr>
              <a:t>PSICOLOGIA TERRITORIALE</a:t>
            </a:r>
            <a:endParaRPr kumimoji="0" lang="it-IT" sz="18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endParaRPr>
          </a:p>
        </p:txBody>
      </p:sp>
      <p:cxnSp>
        <p:nvCxnSpPr>
          <p:cNvPr id="23" name="Connettore 2 22">
            <a:extLst>
              <a:ext uri="{FF2B5EF4-FFF2-40B4-BE49-F238E27FC236}">
                <a16:creationId xmlns:a16="http://schemas.microsoft.com/office/drawing/2014/main" id="{CDA08449-8E41-40E9-9410-7653BD832203}"/>
              </a:ext>
            </a:extLst>
          </p:cNvPr>
          <p:cNvCxnSpPr>
            <a:stCxn id="13" idx="2"/>
            <a:endCxn id="14" idx="0"/>
          </p:cNvCxnSpPr>
          <p:nvPr/>
        </p:nvCxnSpPr>
        <p:spPr bwMode="auto">
          <a:xfrm flipH="1">
            <a:off x="1827475" y="1469743"/>
            <a:ext cx="2744525" cy="141919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ttore 2 23">
            <a:extLst>
              <a:ext uri="{FF2B5EF4-FFF2-40B4-BE49-F238E27FC236}">
                <a16:creationId xmlns:a16="http://schemas.microsoft.com/office/drawing/2014/main" id="{18AB2EEA-CE21-477F-9816-B264D54A3CA1}"/>
              </a:ext>
            </a:extLst>
          </p:cNvPr>
          <p:cNvCxnSpPr>
            <a:cxnSpLocks/>
            <a:stCxn id="13" idx="2"/>
            <a:endCxn id="18" idx="0"/>
          </p:cNvCxnSpPr>
          <p:nvPr/>
        </p:nvCxnSpPr>
        <p:spPr bwMode="auto">
          <a:xfrm>
            <a:off x="4572000" y="1469743"/>
            <a:ext cx="0" cy="1437255"/>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ttore 2 24">
            <a:extLst>
              <a:ext uri="{FF2B5EF4-FFF2-40B4-BE49-F238E27FC236}">
                <a16:creationId xmlns:a16="http://schemas.microsoft.com/office/drawing/2014/main" id="{ABC16F4F-059B-4646-B721-C1F2711597A3}"/>
              </a:ext>
            </a:extLst>
          </p:cNvPr>
          <p:cNvCxnSpPr>
            <a:cxnSpLocks/>
          </p:cNvCxnSpPr>
          <p:nvPr/>
        </p:nvCxnSpPr>
        <p:spPr bwMode="auto">
          <a:xfrm>
            <a:off x="4572000" y="1474906"/>
            <a:ext cx="2658472" cy="1422024"/>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ttangolo con angoli arrotondati 12">
            <a:extLst>
              <a:ext uri="{FF2B5EF4-FFF2-40B4-BE49-F238E27FC236}">
                <a16:creationId xmlns:a16="http://schemas.microsoft.com/office/drawing/2014/main" id="{B0065EE2-7BAD-80F5-AE9E-DB4B1179E294}"/>
              </a:ext>
            </a:extLst>
          </p:cNvPr>
          <p:cNvSpPr/>
          <p:nvPr/>
        </p:nvSpPr>
        <p:spPr bwMode="auto">
          <a:xfrm>
            <a:off x="5202098" y="4581129"/>
            <a:ext cx="1798913" cy="83920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PSICOLOGI CASA DI COMUNITA’</a:t>
            </a:r>
          </a:p>
        </p:txBody>
      </p:sp>
      <p:sp>
        <p:nvSpPr>
          <p:cNvPr id="29" name="Rettangolo con angoli arrotondati 12">
            <a:extLst>
              <a:ext uri="{FF2B5EF4-FFF2-40B4-BE49-F238E27FC236}">
                <a16:creationId xmlns:a16="http://schemas.microsoft.com/office/drawing/2014/main" id="{23481CBE-EE73-4BE9-953F-FCB41C400D79}"/>
              </a:ext>
            </a:extLst>
          </p:cNvPr>
          <p:cNvSpPr/>
          <p:nvPr/>
        </p:nvSpPr>
        <p:spPr bwMode="auto">
          <a:xfrm>
            <a:off x="7236396" y="4581128"/>
            <a:ext cx="1798913" cy="83920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PSICOLOGI CONSULTORIO</a:t>
            </a:r>
          </a:p>
        </p:txBody>
      </p:sp>
      <p:cxnSp>
        <p:nvCxnSpPr>
          <p:cNvPr id="30" name="Connettore 2 29">
            <a:extLst>
              <a:ext uri="{FF2B5EF4-FFF2-40B4-BE49-F238E27FC236}">
                <a16:creationId xmlns:a16="http://schemas.microsoft.com/office/drawing/2014/main" id="{CC76EE9B-CD99-4A2B-8A9E-A6B58B458EB4}"/>
              </a:ext>
            </a:extLst>
          </p:cNvPr>
          <p:cNvCxnSpPr>
            <a:cxnSpLocks/>
          </p:cNvCxnSpPr>
          <p:nvPr/>
        </p:nvCxnSpPr>
        <p:spPr bwMode="auto">
          <a:xfrm flipH="1">
            <a:off x="6546395" y="3999233"/>
            <a:ext cx="690001" cy="59787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ttore 2 30">
            <a:extLst>
              <a:ext uri="{FF2B5EF4-FFF2-40B4-BE49-F238E27FC236}">
                <a16:creationId xmlns:a16="http://schemas.microsoft.com/office/drawing/2014/main" id="{4EE60D95-7621-45E0-8F3C-4B9FC8CE8DF7}"/>
              </a:ext>
            </a:extLst>
          </p:cNvPr>
          <p:cNvCxnSpPr>
            <a:cxnSpLocks/>
          </p:cNvCxnSpPr>
          <p:nvPr/>
        </p:nvCxnSpPr>
        <p:spPr bwMode="auto">
          <a:xfrm>
            <a:off x="7230472" y="4032982"/>
            <a:ext cx="905380" cy="54814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62131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827584" y="283921"/>
            <a:ext cx="7756263" cy="1054250"/>
          </a:xfrm>
        </p:spPr>
        <p:txBody>
          <a:bodyPr/>
          <a:lstStyle/>
          <a:p>
            <a:r>
              <a:rPr lang="it-IT" sz="3200" b="1" dirty="0">
                <a:solidFill>
                  <a:schemeClr val="accent1">
                    <a:lumMod val="75000"/>
                  </a:schemeClr>
                </a:solidFill>
              </a:rPr>
              <a:t>Centro Bambino e Famiglia</a:t>
            </a:r>
            <a:r>
              <a:rPr lang="it-IT" sz="3600" dirty="0"/>
              <a:t/>
            </a:r>
            <a:br>
              <a:rPr lang="it-IT" sz="3600" dirty="0"/>
            </a:br>
            <a:r>
              <a:rPr lang="it-IT" sz="2400" dirty="0"/>
              <a:t>(area della giustizia- valenza provinciale)</a:t>
            </a:r>
          </a:p>
        </p:txBody>
      </p:sp>
      <p:sp>
        <p:nvSpPr>
          <p:cNvPr id="3" name="Segnaposto contenuto 2"/>
          <p:cNvSpPr>
            <a:spLocks noGrp="1"/>
          </p:cNvSpPr>
          <p:nvPr>
            <p:ph idx="1"/>
          </p:nvPr>
        </p:nvSpPr>
        <p:spPr>
          <a:xfrm>
            <a:off x="932053" y="1892945"/>
            <a:ext cx="7279893" cy="3877815"/>
          </a:xfrm>
        </p:spPr>
        <p:txBody>
          <a:bodyPr>
            <a:noAutofit/>
          </a:bodyPr>
          <a:lstStyle/>
          <a:p>
            <a:pPr marL="411480" lvl="1" indent="0" algn="ctr">
              <a:buClrTx/>
              <a:buNone/>
            </a:pPr>
            <a:r>
              <a:rPr lang="it-IT" sz="3200" dirty="0"/>
              <a:t>Collabora con psicologi dei servizi territoriali o specialistici, Tribunali (TM, TO), Procure, Forze dell’Ordine, USSM, UEPE</a:t>
            </a:r>
          </a:p>
          <a:p>
            <a:pPr lvl="1" algn="ctr">
              <a:buClrTx/>
              <a:buFont typeface="Arial" panose="020B0604020202020204" pitchFamily="34" charset="0"/>
              <a:buChar char="•"/>
            </a:pPr>
            <a:endParaRPr lang="it-IT" sz="3200" dirty="0"/>
          </a:p>
        </p:txBody>
      </p:sp>
    </p:spTree>
    <p:extLst>
      <p:ext uri="{BB962C8B-B14F-4D97-AF65-F5344CB8AC3E}">
        <p14:creationId xmlns:p14="http://schemas.microsoft.com/office/powerpoint/2010/main" val="651190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827584" y="283921"/>
            <a:ext cx="7756263" cy="1054250"/>
          </a:xfrm>
        </p:spPr>
        <p:txBody>
          <a:bodyPr/>
          <a:lstStyle/>
          <a:p>
            <a:r>
              <a:rPr lang="it-IT" sz="3200" b="1" dirty="0">
                <a:solidFill>
                  <a:schemeClr val="accent1">
                    <a:lumMod val="75000"/>
                  </a:schemeClr>
                </a:solidFill>
              </a:rPr>
              <a:t>Invio</a:t>
            </a:r>
            <a:r>
              <a:rPr lang="it-IT" sz="3600" dirty="0"/>
              <a:t/>
            </a:r>
            <a:br>
              <a:rPr lang="it-IT" sz="3600" dirty="0"/>
            </a:br>
            <a:endParaRPr lang="it-IT" sz="2400" dirty="0"/>
          </a:p>
        </p:txBody>
      </p:sp>
      <p:sp>
        <p:nvSpPr>
          <p:cNvPr id="3" name="Segnaposto contenuto 2"/>
          <p:cNvSpPr>
            <a:spLocks noGrp="1"/>
          </p:cNvSpPr>
          <p:nvPr>
            <p:ph idx="1"/>
          </p:nvPr>
        </p:nvSpPr>
        <p:spPr>
          <a:xfrm>
            <a:off x="932053" y="1892945"/>
            <a:ext cx="7279893" cy="3877815"/>
          </a:xfrm>
        </p:spPr>
        <p:txBody>
          <a:bodyPr>
            <a:noAutofit/>
          </a:bodyPr>
          <a:lstStyle/>
          <a:p>
            <a:pPr lvl="1" algn="ctr">
              <a:buClrTx/>
            </a:pPr>
            <a:r>
              <a:rPr lang="it-IT" sz="3200" dirty="0"/>
              <a:t> In seguito a valutazione psicologica </a:t>
            </a:r>
          </a:p>
          <a:p>
            <a:pPr lvl="1" algn="ctr">
              <a:buClrTx/>
            </a:pPr>
            <a:endParaRPr lang="it-IT" sz="3200" dirty="0"/>
          </a:p>
          <a:p>
            <a:pPr lvl="1" algn="ctr">
              <a:buClrTx/>
            </a:pPr>
            <a:r>
              <a:rPr lang="it-IT" sz="3200" dirty="0"/>
              <a:t> Tribunali (TM, TO), Procure, Avvocati, USSM, UEPE</a:t>
            </a:r>
          </a:p>
          <a:p>
            <a:pPr lvl="1" algn="ctr">
              <a:buClrTx/>
              <a:buFont typeface="Arial" panose="020B0604020202020204" pitchFamily="34" charset="0"/>
              <a:buChar char="•"/>
            </a:pPr>
            <a:endParaRPr lang="it-IT" sz="3200" dirty="0"/>
          </a:p>
        </p:txBody>
      </p:sp>
    </p:spTree>
    <p:extLst>
      <p:ext uri="{BB962C8B-B14F-4D97-AF65-F5344CB8AC3E}">
        <p14:creationId xmlns:p14="http://schemas.microsoft.com/office/powerpoint/2010/main" val="429805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929501" y="257979"/>
            <a:ext cx="7756263" cy="640529"/>
          </a:xfrm>
        </p:spPr>
        <p:txBody>
          <a:bodyPr/>
          <a:lstStyle/>
          <a:p>
            <a:r>
              <a:rPr lang="it-IT" sz="3200" b="1" dirty="0">
                <a:solidFill>
                  <a:schemeClr val="accent1">
                    <a:lumMod val="75000"/>
                  </a:schemeClr>
                </a:solidFill>
              </a:rPr>
              <a:t>Progetti</a:t>
            </a:r>
          </a:p>
        </p:txBody>
      </p:sp>
      <p:grpSp>
        <p:nvGrpSpPr>
          <p:cNvPr id="23" name="Gruppo 22">
            <a:extLst>
              <a:ext uri="{FF2B5EF4-FFF2-40B4-BE49-F238E27FC236}">
                <a16:creationId xmlns:a16="http://schemas.microsoft.com/office/drawing/2014/main" id="{8C15EC51-BDCB-46B7-B966-EBD3E51DC77C}"/>
              </a:ext>
            </a:extLst>
          </p:cNvPr>
          <p:cNvGrpSpPr/>
          <p:nvPr/>
        </p:nvGrpSpPr>
        <p:grpSpPr>
          <a:xfrm>
            <a:off x="708006" y="1026053"/>
            <a:ext cx="7735191" cy="1017921"/>
            <a:chOff x="539552" y="1015320"/>
            <a:chExt cx="7735191" cy="1017921"/>
          </a:xfrm>
        </p:grpSpPr>
        <p:sp>
          <p:nvSpPr>
            <p:cNvPr id="10" name="Rettangolo arrotondato 5">
              <a:extLst>
                <a:ext uri="{FF2B5EF4-FFF2-40B4-BE49-F238E27FC236}">
                  <a16:creationId xmlns:a16="http://schemas.microsoft.com/office/drawing/2014/main" id="{8D01844B-D976-40EF-B948-ECF5A7DBCF60}"/>
                </a:ext>
              </a:extLst>
            </p:cNvPr>
            <p:cNvSpPr/>
            <p:nvPr/>
          </p:nvSpPr>
          <p:spPr>
            <a:xfrm>
              <a:off x="539552" y="1015320"/>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Quando il detenuto è genitore</a:t>
              </a:r>
              <a:endParaRPr lang="it-IT" sz="1600" dirty="0"/>
            </a:p>
          </p:txBody>
        </p:sp>
        <p:sp>
          <p:nvSpPr>
            <p:cNvPr id="11" name="Rettangolo arrotondato 14">
              <a:extLst>
                <a:ext uri="{FF2B5EF4-FFF2-40B4-BE49-F238E27FC236}">
                  <a16:creationId xmlns:a16="http://schemas.microsoft.com/office/drawing/2014/main" id="{10495C5E-1D2D-438A-AABD-8F00C04404B4}"/>
                </a:ext>
              </a:extLst>
            </p:cNvPr>
            <p:cNvSpPr/>
            <p:nvPr/>
          </p:nvSpPr>
          <p:spPr>
            <a:xfrm>
              <a:off x="2598706" y="1419983"/>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Facilitazione dei legami familiari quando il detenuto è genitore</a:t>
              </a:r>
            </a:p>
          </p:txBody>
        </p:sp>
        <p:cxnSp>
          <p:nvCxnSpPr>
            <p:cNvPr id="12" name="Connettore diritto 11">
              <a:extLst>
                <a:ext uri="{FF2B5EF4-FFF2-40B4-BE49-F238E27FC236}">
                  <a16:creationId xmlns:a16="http://schemas.microsoft.com/office/drawing/2014/main" id="{B78162CB-80F0-498B-8C94-4F65CF9C2ABF}"/>
                </a:ext>
              </a:extLst>
            </p:cNvPr>
            <p:cNvCxnSpPr>
              <a:cxnSpLocks/>
            </p:cNvCxnSpPr>
            <p:nvPr/>
          </p:nvCxnSpPr>
          <p:spPr>
            <a:xfrm>
              <a:off x="875738" y="1524280"/>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1AC5EA90-D195-40B2-85B8-F8E27388F6DD}"/>
                </a:ext>
              </a:extLst>
            </p:cNvPr>
            <p:cNvCxnSpPr>
              <a:cxnSpLocks/>
            </p:cNvCxnSpPr>
            <p:nvPr/>
          </p:nvCxnSpPr>
          <p:spPr>
            <a:xfrm>
              <a:off x="875738" y="1783018"/>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10025EC6-8261-4BAB-AC21-ED2EEC59CE2D}"/>
                </a:ext>
              </a:extLst>
            </p:cNvPr>
            <p:cNvSpPr txBox="1"/>
            <p:nvPr/>
          </p:nvSpPr>
          <p:spPr>
            <a:xfrm>
              <a:off x="3162181" y="1063993"/>
              <a:ext cx="5112562" cy="306467"/>
            </a:xfrm>
            <a:prstGeom prst="roundRect">
              <a:avLst/>
            </a:prstGeom>
            <a:solidFill>
              <a:srgbClr val="E4BEDA"/>
            </a:solidFill>
            <a:ln>
              <a:noFill/>
            </a:ln>
          </p:spPr>
          <p:txBody>
            <a:bodyPr wrap="square" rtlCol="0">
              <a:spAutoFit/>
            </a:bodyPr>
            <a:lstStyle/>
            <a:p>
              <a:r>
                <a:rPr lang="it-IT" sz="1200" dirty="0"/>
                <a:t>Enti finanziatori: Associazione NEPIOS </a:t>
              </a:r>
            </a:p>
          </p:txBody>
        </p:sp>
      </p:grpSp>
      <p:grpSp>
        <p:nvGrpSpPr>
          <p:cNvPr id="22" name="Gruppo 21">
            <a:extLst>
              <a:ext uri="{FF2B5EF4-FFF2-40B4-BE49-F238E27FC236}">
                <a16:creationId xmlns:a16="http://schemas.microsoft.com/office/drawing/2014/main" id="{2F779AC6-80D9-45EC-9965-81EEF37B6BB7}"/>
              </a:ext>
            </a:extLst>
          </p:cNvPr>
          <p:cNvGrpSpPr/>
          <p:nvPr/>
        </p:nvGrpSpPr>
        <p:grpSpPr>
          <a:xfrm>
            <a:off x="704404" y="2847800"/>
            <a:ext cx="7735191" cy="1019739"/>
            <a:chOff x="539552" y="2162193"/>
            <a:chExt cx="7735191" cy="1019739"/>
          </a:xfrm>
        </p:grpSpPr>
        <p:sp>
          <p:nvSpPr>
            <p:cNvPr id="16" name="Rettangolo arrotondato 5">
              <a:extLst>
                <a:ext uri="{FF2B5EF4-FFF2-40B4-BE49-F238E27FC236}">
                  <a16:creationId xmlns:a16="http://schemas.microsoft.com/office/drawing/2014/main" id="{2868B3D5-E96D-49F8-B4F5-E598C88233B6}"/>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Gioco di Squadra</a:t>
              </a:r>
              <a:endParaRPr lang="it-IT" sz="1600" dirty="0"/>
            </a:p>
          </p:txBody>
        </p:sp>
        <p:sp>
          <p:nvSpPr>
            <p:cNvPr id="17" name="Rettangolo arrotondato 14">
              <a:extLst>
                <a:ext uri="{FF2B5EF4-FFF2-40B4-BE49-F238E27FC236}">
                  <a16:creationId xmlns:a16="http://schemas.microsoft.com/office/drawing/2014/main" id="{F9C27E71-1D56-425C-B882-55234BADBCB6}"/>
                </a:ext>
              </a:extLst>
            </p:cNvPr>
            <p:cNvSpPr/>
            <p:nvPr/>
          </p:nvSpPr>
          <p:spPr>
            <a:xfrm>
              <a:off x="2598706" y="2568674"/>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Obiettivo: fornire una rete integrata di servizi rivolti a minori sottoposti a provvedimenti dell’autorità giudiziaria</a:t>
              </a:r>
            </a:p>
          </p:txBody>
        </p:sp>
        <p:cxnSp>
          <p:nvCxnSpPr>
            <p:cNvPr id="18" name="Connettore diritto 17">
              <a:extLst>
                <a:ext uri="{FF2B5EF4-FFF2-40B4-BE49-F238E27FC236}">
                  <a16:creationId xmlns:a16="http://schemas.microsoft.com/office/drawing/2014/main" id="{52E186C5-1778-4FD8-A2F8-6EE1E4DDE896}"/>
                </a:ext>
              </a:extLst>
            </p:cNvPr>
            <p:cNvCxnSpPr>
              <a:cxnSpLocks/>
            </p:cNvCxnSpPr>
            <p:nvPr/>
          </p:nvCxnSpPr>
          <p:spPr>
            <a:xfrm>
              <a:off x="875738" y="2672971"/>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2DAE7132-ACA8-4131-BB53-4D373646DBAF}"/>
                </a:ext>
              </a:extLst>
            </p:cNvPr>
            <p:cNvCxnSpPr>
              <a:cxnSpLocks/>
            </p:cNvCxnSpPr>
            <p:nvPr/>
          </p:nvCxnSpPr>
          <p:spPr>
            <a:xfrm>
              <a:off x="875738" y="2931709"/>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13410363-B597-43E1-817F-C500F1300A37}"/>
                </a:ext>
              </a:extLst>
            </p:cNvPr>
            <p:cNvSpPr txBox="1"/>
            <p:nvPr/>
          </p:nvSpPr>
          <p:spPr>
            <a:xfrm>
              <a:off x="3162181" y="2162193"/>
              <a:ext cx="5112562" cy="510778"/>
            </a:xfrm>
            <a:prstGeom prst="roundRect">
              <a:avLst/>
            </a:prstGeom>
            <a:solidFill>
              <a:srgbClr val="E4BEDA"/>
            </a:solidFill>
            <a:ln>
              <a:noFill/>
            </a:ln>
          </p:spPr>
          <p:txBody>
            <a:bodyPr wrap="square" rtlCol="0">
              <a:spAutoFit/>
            </a:bodyPr>
            <a:lstStyle/>
            <a:p>
              <a:r>
                <a:rPr lang="it-IT" sz="1200" dirty="0"/>
                <a:t>Enti finanziatori: Fondo Sociale Europeo, gestito dalla Regione Lombardia; partnership(Comune, Ambiti, USSM…) e privato sociale</a:t>
              </a:r>
            </a:p>
          </p:txBody>
        </p:sp>
      </p:grpSp>
      <p:grpSp>
        <p:nvGrpSpPr>
          <p:cNvPr id="30" name="Gruppo 29">
            <a:extLst>
              <a:ext uri="{FF2B5EF4-FFF2-40B4-BE49-F238E27FC236}">
                <a16:creationId xmlns:a16="http://schemas.microsoft.com/office/drawing/2014/main" id="{2F779AC6-80D9-45EC-9965-81EEF37B6BB7}"/>
              </a:ext>
            </a:extLst>
          </p:cNvPr>
          <p:cNvGrpSpPr/>
          <p:nvPr/>
        </p:nvGrpSpPr>
        <p:grpSpPr>
          <a:xfrm>
            <a:off x="703050" y="4652295"/>
            <a:ext cx="7736545" cy="1229547"/>
            <a:chOff x="539552" y="2041403"/>
            <a:chExt cx="7736545" cy="1229547"/>
          </a:xfrm>
        </p:grpSpPr>
        <p:sp>
          <p:nvSpPr>
            <p:cNvPr id="31" name="Rettangolo arrotondato 5">
              <a:extLst>
                <a:ext uri="{FF2B5EF4-FFF2-40B4-BE49-F238E27FC236}">
                  <a16:creationId xmlns:a16="http://schemas.microsoft.com/office/drawing/2014/main" id="{2868B3D5-E96D-49F8-B4F5-E598C88233B6}"/>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Erre 2</a:t>
              </a:r>
              <a:endParaRPr lang="it-IT" sz="1600" dirty="0"/>
            </a:p>
          </p:txBody>
        </p:sp>
        <p:sp>
          <p:nvSpPr>
            <p:cNvPr id="32" name="Rettangolo arrotondato 14">
              <a:extLst>
                <a:ext uri="{FF2B5EF4-FFF2-40B4-BE49-F238E27FC236}">
                  <a16:creationId xmlns:a16="http://schemas.microsoft.com/office/drawing/2014/main" id="{F9C27E71-1D56-425C-B882-55234BADBCB6}"/>
                </a:ext>
              </a:extLst>
            </p:cNvPr>
            <p:cNvSpPr/>
            <p:nvPr/>
          </p:nvSpPr>
          <p:spPr>
            <a:xfrm>
              <a:off x="2600060" y="2657692"/>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Obiettivo: Contrasto alla povertà educativa, favorire integrazione, contrastare dispersione scolastica, sostenere ruolo genitoriale</a:t>
              </a:r>
            </a:p>
          </p:txBody>
        </p:sp>
        <p:cxnSp>
          <p:nvCxnSpPr>
            <p:cNvPr id="33" name="Connettore diritto 32">
              <a:extLst>
                <a:ext uri="{FF2B5EF4-FFF2-40B4-BE49-F238E27FC236}">
                  <a16:creationId xmlns:a16="http://schemas.microsoft.com/office/drawing/2014/main" id="{52E186C5-1778-4FD8-A2F8-6EE1E4DDE896}"/>
                </a:ext>
              </a:extLst>
            </p:cNvPr>
            <p:cNvCxnSpPr>
              <a:cxnSpLocks/>
            </p:cNvCxnSpPr>
            <p:nvPr/>
          </p:nvCxnSpPr>
          <p:spPr>
            <a:xfrm>
              <a:off x="875738" y="2672971"/>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2DAE7132-ACA8-4131-BB53-4D373646DBAF}"/>
                </a:ext>
              </a:extLst>
            </p:cNvPr>
            <p:cNvCxnSpPr>
              <a:cxnSpLocks/>
            </p:cNvCxnSpPr>
            <p:nvPr/>
          </p:nvCxnSpPr>
          <p:spPr>
            <a:xfrm>
              <a:off x="875738" y="2931709"/>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13410363-B597-43E1-817F-C500F1300A37}"/>
                </a:ext>
              </a:extLst>
            </p:cNvPr>
            <p:cNvSpPr txBox="1"/>
            <p:nvPr/>
          </p:nvSpPr>
          <p:spPr>
            <a:xfrm>
              <a:off x="3146675" y="2041403"/>
              <a:ext cx="5112562" cy="715089"/>
            </a:xfrm>
            <a:prstGeom prst="roundRect">
              <a:avLst/>
            </a:prstGeom>
            <a:solidFill>
              <a:srgbClr val="E4BEDA"/>
            </a:solidFill>
            <a:ln>
              <a:noFill/>
            </a:ln>
          </p:spPr>
          <p:txBody>
            <a:bodyPr wrap="square" rtlCol="0">
              <a:spAutoFit/>
            </a:bodyPr>
            <a:lstStyle/>
            <a:p>
              <a:r>
                <a:rPr lang="it-IT" sz="1200" dirty="0"/>
                <a:t>Progetto promosso dall’Opera Diocesana Patronato </a:t>
              </a:r>
              <a:r>
                <a:rPr lang="it-IT" sz="1200" dirty="0" err="1"/>
                <a:t>S.Vincenzo</a:t>
              </a:r>
              <a:r>
                <a:rPr lang="it-IT" sz="1200" dirty="0"/>
                <a:t>. Partecipanti: Comune, Provincia, Associazioni e realtà produttive (Confindustria, KM Rosso, </a:t>
              </a:r>
              <a:r>
                <a:rPr lang="it-IT" sz="1200" dirty="0" err="1"/>
                <a:t>Enaip</a:t>
              </a:r>
              <a:r>
                <a:rPr lang="it-IT" sz="1200" dirty="0"/>
                <a:t>, Confindustria, Noema …)</a:t>
              </a:r>
            </a:p>
          </p:txBody>
        </p:sp>
      </p:grpSp>
    </p:spTree>
    <p:extLst>
      <p:ext uri="{BB962C8B-B14F-4D97-AF65-F5344CB8AC3E}">
        <p14:creationId xmlns:p14="http://schemas.microsoft.com/office/powerpoint/2010/main" val="2270105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683568" y="1780460"/>
            <a:ext cx="7776864" cy="2376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Psicologia Polo Ospedaliero</a:t>
            </a:r>
          </a:p>
        </p:txBody>
      </p:sp>
    </p:spTree>
    <p:extLst>
      <p:ext uri="{BB962C8B-B14F-4D97-AF65-F5344CB8AC3E}">
        <p14:creationId xmlns:p14="http://schemas.microsoft.com/office/powerpoint/2010/main" val="2444616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827584" y="283921"/>
            <a:ext cx="7756263" cy="1054250"/>
          </a:xfrm>
        </p:spPr>
        <p:txBody>
          <a:bodyPr/>
          <a:lstStyle/>
          <a:p>
            <a:r>
              <a:rPr lang="it-IT" sz="3200" b="1" dirty="0">
                <a:solidFill>
                  <a:schemeClr val="accent1">
                    <a:lumMod val="75000"/>
                  </a:schemeClr>
                </a:solidFill>
              </a:rPr>
              <a:t>PSICOLOGIA POLO OSPEDALIERO</a:t>
            </a:r>
          </a:p>
        </p:txBody>
      </p:sp>
      <p:sp>
        <p:nvSpPr>
          <p:cNvPr id="6" name="Segnaposto contenuto 5"/>
          <p:cNvSpPr>
            <a:spLocks noGrp="1"/>
          </p:cNvSpPr>
          <p:nvPr>
            <p:ph idx="1"/>
          </p:nvPr>
        </p:nvSpPr>
        <p:spPr>
          <a:xfrm>
            <a:off x="732683" y="1840491"/>
            <a:ext cx="7745505" cy="3172686"/>
          </a:xfrm>
        </p:spPr>
        <p:txBody>
          <a:bodyPr>
            <a:normAutofit lnSpcReduction="10000"/>
          </a:bodyPr>
          <a:lstStyle/>
          <a:p>
            <a:pPr marL="0" indent="0" algn="just">
              <a:buNone/>
            </a:pPr>
            <a:r>
              <a:rPr lang="it-IT" sz="1800" dirty="0"/>
              <a:t>Ha il compito di programmare ed organizzare le prestazioni di natura professionale psicologica, esterne all’area psichiatrica, neuropsichiatrica infantile e delle dipendenze. </a:t>
            </a:r>
          </a:p>
          <a:p>
            <a:pPr marL="0" indent="0" algn="just">
              <a:buNone/>
            </a:pPr>
            <a:endParaRPr lang="it-IT" sz="1800" dirty="0"/>
          </a:p>
          <a:p>
            <a:pPr marL="0" indent="0" algn="just">
              <a:buNone/>
            </a:pPr>
            <a:r>
              <a:rPr lang="it-IT" sz="1800" dirty="0"/>
              <a:t>Promuove e gestisce progetti che si avvalgono della professionalità dello psicologo nel campo dell’attività diagnostica, </a:t>
            </a:r>
            <a:r>
              <a:rPr lang="it-IT" sz="1800" dirty="0" err="1"/>
              <a:t>consulenziale</a:t>
            </a:r>
            <a:r>
              <a:rPr lang="it-IT" sz="1800" dirty="0"/>
              <a:t>, di sostegno e di riabilitazione. </a:t>
            </a:r>
          </a:p>
          <a:p>
            <a:pPr marL="0" indent="0" algn="just">
              <a:buNone/>
            </a:pPr>
            <a:endParaRPr lang="it-IT" sz="1800" dirty="0"/>
          </a:p>
          <a:p>
            <a:pPr marL="0" indent="0" algn="just">
              <a:buNone/>
            </a:pPr>
            <a:r>
              <a:rPr lang="it-IT" sz="1800" dirty="0"/>
              <a:t>Le attività vengono svolte in favore di soggetti ricoverati in regime ordinario, di </a:t>
            </a:r>
            <a:r>
              <a:rPr lang="it-IT" sz="1800" dirty="0" err="1"/>
              <a:t>day</a:t>
            </a:r>
            <a:r>
              <a:rPr lang="it-IT" sz="1800" dirty="0"/>
              <a:t> hospital o di </a:t>
            </a:r>
            <a:r>
              <a:rPr lang="it-IT" sz="1800" dirty="0" err="1"/>
              <a:t>day</a:t>
            </a:r>
            <a:r>
              <a:rPr lang="it-IT" sz="1800" dirty="0"/>
              <a:t> </a:t>
            </a:r>
            <a:r>
              <a:rPr lang="it-IT" sz="1800" dirty="0" err="1"/>
              <a:t>surgery</a:t>
            </a:r>
            <a:r>
              <a:rPr lang="it-IT" sz="1800" dirty="0"/>
              <a:t> e nella fase successiva o precedente al ricovero su progetti specifici. </a:t>
            </a:r>
          </a:p>
          <a:p>
            <a:pPr marL="0" indent="0" algn="just">
              <a:buNone/>
            </a:pPr>
            <a:endParaRPr lang="it-IT" sz="1800" dirty="0"/>
          </a:p>
          <a:p>
            <a:pPr marL="0" indent="0" algn="just">
              <a:buNone/>
            </a:pPr>
            <a:endParaRPr lang="it-IT" sz="1800" dirty="0"/>
          </a:p>
        </p:txBody>
      </p:sp>
      <p:sp>
        <p:nvSpPr>
          <p:cNvPr id="9" name="Rettangolo 8"/>
          <p:cNvSpPr/>
          <p:nvPr/>
        </p:nvSpPr>
        <p:spPr>
          <a:xfrm>
            <a:off x="569231" y="5121236"/>
            <a:ext cx="1800200" cy="613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PIAZZA OMS</a:t>
            </a:r>
          </a:p>
        </p:txBody>
      </p:sp>
      <p:sp>
        <p:nvSpPr>
          <p:cNvPr id="10" name="Rettangolo 9"/>
          <p:cNvSpPr/>
          <p:nvPr/>
        </p:nvSpPr>
        <p:spPr>
          <a:xfrm>
            <a:off x="2694963" y="5117721"/>
            <a:ext cx="1800200" cy="613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RIABILITAZIONE MOZZO</a:t>
            </a:r>
          </a:p>
        </p:txBody>
      </p:sp>
      <p:sp>
        <p:nvSpPr>
          <p:cNvPr id="12" name="Rettangolo 11"/>
          <p:cNvSpPr/>
          <p:nvPr/>
        </p:nvSpPr>
        <p:spPr>
          <a:xfrm>
            <a:off x="4778522" y="5117721"/>
            <a:ext cx="1800200" cy="613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HOSPICE</a:t>
            </a:r>
          </a:p>
        </p:txBody>
      </p:sp>
      <p:sp>
        <p:nvSpPr>
          <p:cNvPr id="13" name="Rettangolo 12"/>
          <p:cNvSpPr/>
          <p:nvPr/>
        </p:nvSpPr>
        <p:spPr>
          <a:xfrm>
            <a:off x="6862081" y="5117721"/>
            <a:ext cx="1800200" cy="6137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CASA CIRCONDARIALE</a:t>
            </a:r>
          </a:p>
        </p:txBody>
      </p:sp>
    </p:spTree>
    <p:extLst>
      <p:ext uri="{BB962C8B-B14F-4D97-AF65-F5344CB8AC3E}">
        <p14:creationId xmlns:p14="http://schemas.microsoft.com/office/powerpoint/2010/main" val="2003923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929501" y="257979"/>
            <a:ext cx="7756263" cy="640529"/>
          </a:xfrm>
        </p:spPr>
        <p:txBody>
          <a:bodyPr/>
          <a:lstStyle/>
          <a:p>
            <a:r>
              <a:rPr lang="it-IT" sz="3600" dirty="0"/>
              <a:t>Altri progetti area pediatrica</a:t>
            </a:r>
          </a:p>
        </p:txBody>
      </p:sp>
      <p:grpSp>
        <p:nvGrpSpPr>
          <p:cNvPr id="23" name="Gruppo 22">
            <a:extLst>
              <a:ext uri="{FF2B5EF4-FFF2-40B4-BE49-F238E27FC236}">
                <a16:creationId xmlns:a16="http://schemas.microsoft.com/office/drawing/2014/main" id="{8C15EC51-BDCB-46B7-B966-EBD3E51DC77C}"/>
              </a:ext>
            </a:extLst>
          </p:cNvPr>
          <p:cNvGrpSpPr/>
          <p:nvPr/>
        </p:nvGrpSpPr>
        <p:grpSpPr>
          <a:xfrm>
            <a:off x="571703" y="1546681"/>
            <a:ext cx="7735191" cy="1017921"/>
            <a:chOff x="539552" y="1015320"/>
            <a:chExt cx="7735191" cy="1017921"/>
          </a:xfrm>
        </p:grpSpPr>
        <p:sp>
          <p:nvSpPr>
            <p:cNvPr id="10" name="Rettangolo arrotondato 5">
              <a:extLst>
                <a:ext uri="{FF2B5EF4-FFF2-40B4-BE49-F238E27FC236}">
                  <a16:creationId xmlns:a16="http://schemas.microsoft.com/office/drawing/2014/main" id="{8D01844B-D976-40EF-B948-ECF5A7DBCF60}"/>
                </a:ext>
              </a:extLst>
            </p:cNvPr>
            <p:cNvSpPr/>
            <p:nvPr/>
          </p:nvSpPr>
          <p:spPr>
            <a:xfrm>
              <a:off x="539552" y="1015320"/>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Progetto </a:t>
              </a:r>
              <a:r>
                <a:rPr lang="it-IT" sz="1600" b="1" dirty="0" err="1"/>
                <a:t>Giocamico</a:t>
              </a:r>
              <a:endParaRPr lang="it-IT" sz="1600" dirty="0"/>
            </a:p>
          </p:txBody>
        </p:sp>
        <p:sp>
          <p:nvSpPr>
            <p:cNvPr id="11" name="Rettangolo arrotondato 14">
              <a:extLst>
                <a:ext uri="{FF2B5EF4-FFF2-40B4-BE49-F238E27FC236}">
                  <a16:creationId xmlns:a16="http://schemas.microsoft.com/office/drawing/2014/main" id="{10495C5E-1D2D-438A-AABD-8F00C04404B4}"/>
                </a:ext>
              </a:extLst>
            </p:cNvPr>
            <p:cNvSpPr/>
            <p:nvPr/>
          </p:nvSpPr>
          <p:spPr>
            <a:xfrm>
              <a:off x="2598706" y="1419983"/>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Un consenso informato a misura di bambino. Rivolto a tutti i minori che effettuano una proceduta interventistica in ospedale </a:t>
              </a:r>
            </a:p>
          </p:txBody>
        </p:sp>
        <p:cxnSp>
          <p:nvCxnSpPr>
            <p:cNvPr id="12" name="Connettore diritto 11">
              <a:extLst>
                <a:ext uri="{FF2B5EF4-FFF2-40B4-BE49-F238E27FC236}">
                  <a16:creationId xmlns:a16="http://schemas.microsoft.com/office/drawing/2014/main" id="{B78162CB-80F0-498B-8C94-4F65CF9C2ABF}"/>
                </a:ext>
              </a:extLst>
            </p:cNvPr>
            <p:cNvCxnSpPr>
              <a:cxnSpLocks/>
            </p:cNvCxnSpPr>
            <p:nvPr/>
          </p:nvCxnSpPr>
          <p:spPr>
            <a:xfrm>
              <a:off x="875738" y="1524280"/>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1AC5EA90-D195-40B2-85B8-F8E27388F6DD}"/>
                </a:ext>
              </a:extLst>
            </p:cNvPr>
            <p:cNvCxnSpPr>
              <a:cxnSpLocks/>
            </p:cNvCxnSpPr>
            <p:nvPr/>
          </p:nvCxnSpPr>
          <p:spPr>
            <a:xfrm>
              <a:off x="875738" y="1783018"/>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10025EC6-8261-4BAB-AC21-ED2EEC59CE2D}"/>
                </a:ext>
              </a:extLst>
            </p:cNvPr>
            <p:cNvSpPr txBox="1"/>
            <p:nvPr/>
          </p:nvSpPr>
          <p:spPr>
            <a:xfrm>
              <a:off x="3162181" y="1063993"/>
              <a:ext cx="5112562" cy="306467"/>
            </a:xfrm>
            <a:prstGeom prst="roundRect">
              <a:avLst/>
            </a:prstGeom>
            <a:solidFill>
              <a:srgbClr val="E4BEDA"/>
            </a:solidFill>
            <a:ln>
              <a:noFill/>
            </a:ln>
          </p:spPr>
          <p:txBody>
            <a:bodyPr wrap="square" rtlCol="0">
              <a:spAutoFit/>
            </a:bodyPr>
            <a:lstStyle/>
            <a:p>
              <a:r>
                <a:rPr lang="it-IT" sz="1200" dirty="0"/>
                <a:t>Enti finanziatori: Conad Centro Nord – Brembo </a:t>
              </a:r>
              <a:r>
                <a:rPr lang="it-IT" sz="1200" dirty="0" err="1"/>
                <a:t>S.p.A</a:t>
              </a:r>
              <a:endParaRPr lang="it-IT" sz="1200" dirty="0"/>
            </a:p>
          </p:txBody>
        </p:sp>
      </p:grpSp>
      <p:grpSp>
        <p:nvGrpSpPr>
          <p:cNvPr id="25" name="Gruppo 24">
            <a:extLst>
              <a:ext uri="{FF2B5EF4-FFF2-40B4-BE49-F238E27FC236}">
                <a16:creationId xmlns:a16="http://schemas.microsoft.com/office/drawing/2014/main" id="{1268A480-28AB-4FBB-B963-FB2F71F458A7}"/>
              </a:ext>
            </a:extLst>
          </p:cNvPr>
          <p:cNvGrpSpPr/>
          <p:nvPr/>
        </p:nvGrpSpPr>
        <p:grpSpPr>
          <a:xfrm>
            <a:off x="556423" y="3118631"/>
            <a:ext cx="7735191" cy="1017921"/>
            <a:chOff x="539552" y="2164011"/>
            <a:chExt cx="7735191" cy="1017921"/>
          </a:xfrm>
        </p:grpSpPr>
        <p:sp>
          <p:nvSpPr>
            <p:cNvPr id="26" name="Rettangolo arrotondato 5">
              <a:extLst>
                <a:ext uri="{FF2B5EF4-FFF2-40B4-BE49-F238E27FC236}">
                  <a16:creationId xmlns:a16="http://schemas.microsoft.com/office/drawing/2014/main" id="{48157AE8-5C8E-48E3-874F-03E67DFF383E}"/>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Progetto Cardiopatie Congenite</a:t>
              </a:r>
              <a:endParaRPr lang="it-IT" sz="1600" dirty="0"/>
            </a:p>
          </p:txBody>
        </p:sp>
        <p:sp>
          <p:nvSpPr>
            <p:cNvPr id="27" name="Rettangolo arrotondato 14">
              <a:extLst>
                <a:ext uri="{FF2B5EF4-FFF2-40B4-BE49-F238E27FC236}">
                  <a16:creationId xmlns:a16="http://schemas.microsoft.com/office/drawing/2014/main" id="{395A57E3-684E-44F1-975D-2AAB8AF37048}"/>
                </a:ext>
              </a:extLst>
            </p:cNvPr>
            <p:cNvSpPr/>
            <p:nvPr/>
          </p:nvSpPr>
          <p:spPr>
            <a:xfrm>
              <a:off x="2598706" y="2568674"/>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Potenziamento supporto psicologico l’Unità di Cardiologia e Cardiochirurgia pediatrica delle cardiopatie congenite </a:t>
              </a:r>
            </a:p>
          </p:txBody>
        </p:sp>
        <p:cxnSp>
          <p:nvCxnSpPr>
            <p:cNvPr id="28" name="Connettore diritto 27">
              <a:extLst>
                <a:ext uri="{FF2B5EF4-FFF2-40B4-BE49-F238E27FC236}">
                  <a16:creationId xmlns:a16="http://schemas.microsoft.com/office/drawing/2014/main" id="{04DDED0F-BDC2-475F-95F6-FB65774BE34C}"/>
                </a:ext>
              </a:extLst>
            </p:cNvPr>
            <p:cNvCxnSpPr>
              <a:cxnSpLocks/>
            </p:cNvCxnSpPr>
            <p:nvPr/>
          </p:nvCxnSpPr>
          <p:spPr>
            <a:xfrm>
              <a:off x="875738" y="2672971"/>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3021BE5-4607-4F0C-8308-306F2EF6B22B}"/>
                </a:ext>
              </a:extLst>
            </p:cNvPr>
            <p:cNvCxnSpPr>
              <a:cxnSpLocks/>
            </p:cNvCxnSpPr>
            <p:nvPr/>
          </p:nvCxnSpPr>
          <p:spPr>
            <a:xfrm>
              <a:off x="875738" y="2931709"/>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41AA3992-1132-413B-BF43-B68A662F1CBD}"/>
                </a:ext>
              </a:extLst>
            </p:cNvPr>
            <p:cNvSpPr txBox="1"/>
            <p:nvPr/>
          </p:nvSpPr>
          <p:spPr>
            <a:xfrm>
              <a:off x="3162181" y="2212684"/>
              <a:ext cx="5112562" cy="306467"/>
            </a:xfrm>
            <a:prstGeom prst="roundRect">
              <a:avLst/>
            </a:prstGeom>
            <a:solidFill>
              <a:srgbClr val="E4BEDA"/>
            </a:solidFill>
            <a:ln>
              <a:noFill/>
            </a:ln>
          </p:spPr>
          <p:txBody>
            <a:bodyPr wrap="square" rtlCol="0">
              <a:spAutoFit/>
            </a:bodyPr>
            <a:lstStyle/>
            <a:p>
              <a:r>
                <a:rPr lang="it-IT" sz="1200" dirty="0"/>
                <a:t>Enti finanziatori: Associazione ONLUS «L’Orizzonte di Lorenzo»</a:t>
              </a:r>
            </a:p>
          </p:txBody>
        </p:sp>
      </p:grpSp>
      <p:grpSp>
        <p:nvGrpSpPr>
          <p:cNvPr id="31" name="Gruppo 30">
            <a:extLst>
              <a:ext uri="{FF2B5EF4-FFF2-40B4-BE49-F238E27FC236}">
                <a16:creationId xmlns:a16="http://schemas.microsoft.com/office/drawing/2014/main" id="{CA6D85CE-626C-4F90-AA48-245D84E75E91}"/>
              </a:ext>
            </a:extLst>
          </p:cNvPr>
          <p:cNvGrpSpPr/>
          <p:nvPr/>
        </p:nvGrpSpPr>
        <p:grpSpPr>
          <a:xfrm>
            <a:off x="571703" y="4698678"/>
            <a:ext cx="7735191" cy="1017921"/>
            <a:chOff x="539552" y="2164011"/>
            <a:chExt cx="7735191" cy="1017921"/>
          </a:xfrm>
        </p:grpSpPr>
        <p:sp>
          <p:nvSpPr>
            <p:cNvPr id="32" name="Rettangolo arrotondato 5">
              <a:extLst>
                <a:ext uri="{FF2B5EF4-FFF2-40B4-BE49-F238E27FC236}">
                  <a16:creationId xmlns:a16="http://schemas.microsoft.com/office/drawing/2014/main" id="{8ECB149B-C7E2-49FB-9BBD-62C5693CC7AE}"/>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Progetto Patologia Neonatale</a:t>
              </a:r>
              <a:endParaRPr lang="it-IT" sz="1600" dirty="0"/>
            </a:p>
          </p:txBody>
        </p:sp>
        <p:sp>
          <p:nvSpPr>
            <p:cNvPr id="33" name="Rettangolo arrotondato 14">
              <a:extLst>
                <a:ext uri="{FF2B5EF4-FFF2-40B4-BE49-F238E27FC236}">
                  <a16:creationId xmlns:a16="http://schemas.microsoft.com/office/drawing/2014/main" id="{A7CA7A21-A877-452F-9E2A-7B205991D417}"/>
                </a:ext>
              </a:extLst>
            </p:cNvPr>
            <p:cNvSpPr/>
            <p:nvPr/>
          </p:nvSpPr>
          <p:spPr>
            <a:xfrm>
              <a:off x="2598706" y="2568674"/>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Approccio globale ai bisogni psicologico della Patologia Neonatale </a:t>
              </a:r>
            </a:p>
          </p:txBody>
        </p:sp>
        <p:cxnSp>
          <p:nvCxnSpPr>
            <p:cNvPr id="34" name="Connettore diritto 33">
              <a:extLst>
                <a:ext uri="{FF2B5EF4-FFF2-40B4-BE49-F238E27FC236}">
                  <a16:creationId xmlns:a16="http://schemas.microsoft.com/office/drawing/2014/main" id="{98F6C6C8-AC92-40F4-9E8D-512A993D51B8}"/>
                </a:ext>
              </a:extLst>
            </p:cNvPr>
            <p:cNvCxnSpPr>
              <a:cxnSpLocks/>
            </p:cNvCxnSpPr>
            <p:nvPr/>
          </p:nvCxnSpPr>
          <p:spPr>
            <a:xfrm>
              <a:off x="875738" y="2672971"/>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99729AF4-5478-4B15-8D92-6A5AA67F20DB}"/>
                </a:ext>
              </a:extLst>
            </p:cNvPr>
            <p:cNvCxnSpPr>
              <a:cxnSpLocks/>
            </p:cNvCxnSpPr>
            <p:nvPr/>
          </p:nvCxnSpPr>
          <p:spPr>
            <a:xfrm>
              <a:off x="875738" y="2931709"/>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C56EDD33-1A4F-498E-AB2F-FA419D7A31ED}"/>
                </a:ext>
              </a:extLst>
            </p:cNvPr>
            <p:cNvSpPr txBox="1"/>
            <p:nvPr/>
          </p:nvSpPr>
          <p:spPr>
            <a:xfrm>
              <a:off x="3162181" y="2212684"/>
              <a:ext cx="5112562" cy="306467"/>
            </a:xfrm>
            <a:prstGeom prst="roundRect">
              <a:avLst/>
            </a:prstGeom>
            <a:solidFill>
              <a:srgbClr val="E4BEDA"/>
            </a:solidFill>
            <a:ln>
              <a:noFill/>
            </a:ln>
          </p:spPr>
          <p:txBody>
            <a:bodyPr wrap="square" rtlCol="0">
              <a:spAutoFit/>
            </a:bodyPr>
            <a:lstStyle/>
            <a:p>
              <a:r>
                <a:rPr lang="it-IT" sz="1200" dirty="0"/>
                <a:t>Enti finanziatori: Associazione per l’aiuto al neonato Onlus</a:t>
              </a:r>
            </a:p>
          </p:txBody>
        </p:sp>
      </p:grpSp>
    </p:spTree>
    <p:extLst>
      <p:ext uri="{BB962C8B-B14F-4D97-AF65-F5344CB8AC3E}">
        <p14:creationId xmlns:p14="http://schemas.microsoft.com/office/powerpoint/2010/main" val="2043429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82243" y="228054"/>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2" name="Titolo 1"/>
          <p:cNvSpPr>
            <a:spLocks noGrp="1"/>
          </p:cNvSpPr>
          <p:nvPr>
            <p:ph type="title"/>
          </p:nvPr>
        </p:nvSpPr>
        <p:spPr>
          <a:xfrm>
            <a:off x="929501" y="257979"/>
            <a:ext cx="7756263" cy="640529"/>
          </a:xfrm>
        </p:spPr>
        <p:txBody>
          <a:bodyPr/>
          <a:lstStyle/>
          <a:p>
            <a:r>
              <a:rPr lang="it-IT" sz="3600" dirty="0"/>
              <a:t>Progetti area oncologica</a:t>
            </a:r>
          </a:p>
        </p:txBody>
      </p:sp>
      <p:grpSp>
        <p:nvGrpSpPr>
          <p:cNvPr id="43" name="Gruppo 42">
            <a:extLst>
              <a:ext uri="{FF2B5EF4-FFF2-40B4-BE49-F238E27FC236}">
                <a16:creationId xmlns:a16="http://schemas.microsoft.com/office/drawing/2014/main" id="{15188807-8012-4C7F-AC13-A1EB2955916A}"/>
              </a:ext>
            </a:extLst>
          </p:cNvPr>
          <p:cNvGrpSpPr/>
          <p:nvPr/>
        </p:nvGrpSpPr>
        <p:grpSpPr>
          <a:xfrm>
            <a:off x="600892" y="2929007"/>
            <a:ext cx="7735191" cy="1165266"/>
            <a:chOff x="539552" y="2016666"/>
            <a:chExt cx="7735191" cy="1165266"/>
          </a:xfrm>
        </p:grpSpPr>
        <p:sp>
          <p:nvSpPr>
            <p:cNvPr id="44" name="Rettangolo arrotondato 5">
              <a:extLst>
                <a:ext uri="{FF2B5EF4-FFF2-40B4-BE49-F238E27FC236}">
                  <a16:creationId xmlns:a16="http://schemas.microsoft.com/office/drawing/2014/main" id="{0582B8A7-252E-4551-96A8-CF9665773CE2}"/>
                </a:ext>
              </a:extLst>
            </p:cNvPr>
            <p:cNvSpPr/>
            <p:nvPr/>
          </p:nvSpPr>
          <p:spPr>
            <a:xfrm>
              <a:off x="539552" y="2164011"/>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Progetto Associazione </a:t>
              </a:r>
              <a:r>
                <a:rPr lang="it-IT" sz="1600" b="1" dirty="0" err="1"/>
                <a:t>Anvolt</a:t>
              </a:r>
              <a:endParaRPr lang="it-IT" sz="1600" dirty="0"/>
            </a:p>
          </p:txBody>
        </p:sp>
        <p:sp>
          <p:nvSpPr>
            <p:cNvPr id="45" name="Rettangolo arrotondato 14">
              <a:extLst>
                <a:ext uri="{FF2B5EF4-FFF2-40B4-BE49-F238E27FC236}">
                  <a16:creationId xmlns:a16="http://schemas.microsoft.com/office/drawing/2014/main" id="{F4DB3C76-A235-400A-8B3C-9E78593AF263}"/>
                </a:ext>
              </a:extLst>
            </p:cNvPr>
            <p:cNvSpPr/>
            <p:nvPr/>
          </p:nvSpPr>
          <p:spPr>
            <a:xfrm>
              <a:off x="2598706" y="2568674"/>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“Percorsi di sostegno per bambini e adolescenti che vivono in un contesto onco ematologico - Assistenza-Ricerca-Informazione” </a:t>
              </a:r>
            </a:p>
          </p:txBody>
        </p:sp>
        <p:cxnSp>
          <p:nvCxnSpPr>
            <p:cNvPr id="46" name="Connettore diritto 45">
              <a:extLst>
                <a:ext uri="{FF2B5EF4-FFF2-40B4-BE49-F238E27FC236}">
                  <a16:creationId xmlns:a16="http://schemas.microsoft.com/office/drawing/2014/main" id="{8976F46B-5658-40C6-BA44-395912FC4511}"/>
                </a:ext>
              </a:extLst>
            </p:cNvPr>
            <p:cNvCxnSpPr>
              <a:cxnSpLocks/>
            </p:cNvCxnSpPr>
            <p:nvPr/>
          </p:nvCxnSpPr>
          <p:spPr>
            <a:xfrm>
              <a:off x="875738" y="2672971"/>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4D720A16-2840-4DAF-9130-DDE2EC6B5482}"/>
                </a:ext>
              </a:extLst>
            </p:cNvPr>
            <p:cNvCxnSpPr>
              <a:cxnSpLocks/>
            </p:cNvCxnSpPr>
            <p:nvPr/>
          </p:nvCxnSpPr>
          <p:spPr>
            <a:xfrm>
              <a:off x="875738" y="2931709"/>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1DD10C41-6585-497E-981F-BAE34CDE5F1C}"/>
                </a:ext>
              </a:extLst>
            </p:cNvPr>
            <p:cNvSpPr txBox="1"/>
            <p:nvPr/>
          </p:nvSpPr>
          <p:spPr>
            <a:xfrm>
              <a:off x="3133691" y="2016666"/>
              <a:ext cx="5112562" cy="510778"/>
            </a:xfrm>
            <a:prstGeom prst="roundRect">
              <a:avLst/>
            </a:prstGeom>
            <a:solidFill>
              <a:srgbClr val="E4BEDA"/>
            </a:solidFill>
            <a:ln>
              <a:noFill/>
            </a:ln>
          </p:spPr>
          <p:txBody>
            <a:bodyPr wrap="square" rtlCol="0">
              <a:spAutoFit/>
            </a:bodyPr>
            <a:lstStyle/>
            <a:p>
              <a:r>
                <a:rPr lang="it-IT" sz="1200" dirty="0"/>
                <a:t>Ente finanziatore: Associazione </a:t>
              </a:r>
              <a:r>
                <a:rPr lang="it-IT" sz="1200" dirty="0" err="1"/>
                <a:t>Anvolt</a:t>
              </a:r>
              <a:r>
                <a:rPr lang="it-IT" sz="1200" dirty="0"/>
                <a:t>, tramite finanziamento dal Ministero delle Politiche Sociali con decreto  n. 116 del 23 giugno 2023</a:t>
              </a:r>
            </a:p>
          </p:txBody>
        </p:sp>
      </p:grpSp>
      <p:grpSp>
        <p:nvGrpSpPr>
          <p:cNvPr id="49" name="Gruppo 48">
            <a:extLst>
              <a:ext uri="{FF2B5EF4-FFF2-40B4-BE49-F238E27FC236}">
                <a16:creationId xmlns:a16="http://schemas.microsoft.com/office/drawing/2014/main" id="{8C15EC51-BDCB-46B7-B966-EBD3E51DC77C}"/>
              </a:ext>
            </a:extLst>
          </p:cNvPr>
          <p:cNvGrpSpPr/>
          <p:nvPr/>
        </p:nvGrpSpPr>
        <p:grpSpPr>
          <a:xfrm>
            <a:off x="600892" y="1605141"/>
            <a:ext cx="7735191" cy="1017921"/>
            <a:chOff x="539552" y="1015320"/>
            <a:chExt cx="7735191" cy="1017921"/>
          </a:xfrm>
        </p:grpSpPr>
        <p:sp>
          <p:nvSpPr>
            <p:cNvPr id="50" name="Rettangolo arrotondato 5">
              <a:extLst>
                <a:ext uri="{FF2B5EF4-FFF2-40B4-BE49-F238E27FC236}">
                  <a16:creationId xmlns:a16="http://schemas.microsoft.com/office/drawing/2014/main" id="{8D01844B-D976-40EF-B948-ECF5A7DBCF60}"/>
                </a:ext>
              </a:extLst>
            </p:cNvPr>
            <p:cNvSpPr/>
            <p:nvPr/>
          </p:nvSpPr>
          <p:spPr>
            <a:xfrm>
              <a:off x="539552" y="1015320"/>
              <a:ext cx="2571458" cy="508960"/>
            </a:xfrm>
            <a:prstGeom prst="roundRect">
              <a:avLst/>
            </a:prstGeom>
            <a:solidFill>
              <a:srgbClr val="B80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Progetto Oncologia Pediatrica</a:t>
              </a:r>
              <a:endParaRPr lang="it-IT" sz="1600" dirty="0"/>
            </a:p>
          </p:txBody>
        </p:sp>
        <p:sp>
          <p:nvSpPr>
            <p:cNvPr id="51" name="Rettangolo arrotondato 14">
              <a:extLst>
                <a:ext uri="{FF2B5EF4-FFF2-40B4-BE49-F238E27FC236}">
                  <a16:creationId xmlns:a16="http://schemas.microsoft.com/office/drawing/2014/main" id="{10495C5E-1D2D-438A-AABD-8F00C04404B4}"/>
                </a:ext>
              </a:extLst>
            </p:cNvPr>
            <p:cNvSpPr/>
            <p:nvPr/>
          </p:nvSpPr>
          <p:spPr>
            <a:xfrm>
              <a:off x="2598706" y="1419983"/>
              <a:ext cx="5676037" cy="613258"/>
            </a:xfrm>
            <a:prstGeom prst="roundRect">
              <a:avLst/>
            </a:prstGeom>
            <a:solidFill>
              <a:schemeClr val="bg1"/>
            </a:solidFill>
            <a:ln>
              <a:solidFill>
                <a:srgbClr val="B80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Psicologo presso l’Unità di Oncologia Pediatrica </a:t>
              </a:r>
            </a:p>
          </p:txBody>
        </p:sp>
        <p:cxnSp>
          <p:nvCxnSpPr>
            <p:cNvPr id="52" name="Connettore diritto 51">
              <a:extLst>
                <a:ext uri="{FF2B5EF4-FFF2-40B4-BE49-F238E27FC236}">
                  <a16:creationId xmlns:a16="http://schemas.microsoft.com/office/drawing/2014/main" id="{B78162CB-80F0-498B-8C94-4F65CF9C2ABF}"/>
                </a:ext>
              </a:extLst>
            </p:cNvPr>
            <p:cNvCxnSpPr>
              <a:cxnSpLocks/>
            </p:cNvCxnSpPr>
            <p:nvPr/>
          </p:nvCxnSpPr>
          <p:spPr>
            <a:xfrm>
              <a:off x="875738" y="1524280"/>
              <a:ext cx="0" cy="258738"/>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1AC5EA90-D195-40B2-85B8-F8E27388F6DD}"/>
                </a:ext>
              </a:extLst>
            </p:cNvPr>
            <p:cNvCxnSpPr>
              <a:cxnSpLocks/>
            </p:cNvCxnSpPr>
            <p:nvPr/>
          </p:nvCxnSpPr>
          <p:spPr>
            <a:xfrm>
              <a:off x="875738" y="1783018"/>
              <a:ext cx="1659208" cy="0"/>
            </a:xfrm>
            <a:prstGeom prst="line">
              <a:avLst/>
            </a:prstGeom>
            <a:ln>
              <a:solidFill>
                <a:srgbClr val="B80858"/>
              </a:solidFill>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10025EC6-8261-4BAB-AC21-ED2EEC59CE2D}"/>
                </a:ext>
              </a:extLst>
            </p:cNvPr>
            <p:cNvSpPr txBox="1"/>
            <p:nvPr/>
          </p:nvSpPr>
          <p:spPr>
            <a:xfrm>
              <a:off x="3162181" y="1063993"/>
              <a:ext cx="5112562" cy="306467"/>
            </a:xfrm>
            <a:prstGeom prst="roundRect">
              <a:avLst/>
            </a:prstGeom>
            <a:solidFill>
              <a:srgbClr val="E4BEDA"/>
            </a:solidFill>
            <a:ln>
              <a:noFill/>
            </a:ln>
          </p:spPr>
          <p:txBody>
            <a:bodyPr wrap="square" rtlCol="0">
              <a:spAutoFit/>
            </a:bodyPr>
            <a:lstStyle/>
            <a:p>
              <a:r>
                <a:rPr lang="it-IT" sz="1200" dirty="0"/>
                <a:t>Enti finanziatori: Associazione Chiara e Simone </a:t>
              </a:r>
            </a:p>
          </p:txBody>
        </p:sp>
      </p:grpSp>
      <p:pic>
        <p:nvPicPr>
          <p:cNvPr id="3" name="Immagine 2">
            <a:extLst>
              <a:ext uri="{FF2B5EF4-FFF2-40B4-BE49-F238E27FC236}">
                <a16:creationId xmlns:a16="http://schemas.microsoft.com/office/drawing/2014/main" id="{58EAC783-38DE-4915-850E-4D6722632714}"/>
              </a:ext>
            </a:extLst>
          </p:cNvPr>
          <p:cNvPicPr>
            <a:picLocks noChangeAspect="1"/>
          </p:cNvPicPr>
          <p:nvPr/>
        </p:nvPicPr>
        <p:blipFill>
          <a:blip r:embed="rId4"/>
          <a:stretch>
            <a:fillRect/>
          </a:stretch>
        </p:blipFill>
        <p:spPr>
          <a:xfrm>
            <a:off x="590033" y="4317773"/>
            <a:ext cx="7942406" cy="1421030"/>
          </a:xfrm>
          <a:prstGeom prst="rect">
            <a:avLst/>
          </a:prstGeom>
        </p:spPr>
      </p:pic>
    </p:spTree>
    <p:extLst>
      <p:ext uri="{BB962C8B-B14F-4D97-AF65-F5344CB8AC3E}">
        <p14:creationId xmlns:p14="http://schemas.microsoft.com/office/powerpoint/2010/main" val="2414413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8B4983BC-02E0-4027-8415-C005711F46D5}"/>
              </a:ext>
            </a:extLst>
          </p:cNvPr>
          <p:cNvPicPr>
            <a:picLocks noChangeAspect="1"/>
          </p:cNvPicPr>
          <p:nvPr/>
        </p:nvPicPr>
        <p:blipFill>
          <a:blip r:embed="rId4"/>
          <a:stretch>
            <a:fillRect/>
          </a:stretch>
        </p:blipFill>
        <p:spPr>
          <a:xfrm>
            <a:off x="656108" y="283175"/>
            <a:ext cx="8051360" cy="6061705"/>
          </a:xfrm>
          <a:prstGeom prst="rect">
            <a:avLst/>
          </a:prstGeom>
        </p:spPr>
      </p:pic>
    </p:spTree>
    <p:extLst>
      <p:ext uri="{BB962C8B-B14F-4D97-AF65-F5344CB8AC3E}">
        <p14:creationId xmlns:p14="http://schemas.microsoft.com/office/powerpoint/2010/main" val="847572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DCAFE5D7-41CA-4E03-88E4-E3966EFFF76B}"/>
              </a:ext>
            </a:extLst>
          </p:cNvPr>
          <p:cNvPicPr>
            <a:picLocks noChangeAspect="1"/>
          </p:cNvPicPr>
          <p:nvPr/>
        </p:nvPicPr>
        <p:blipFill>
          <a:blip r:embed="rId4"/>
          <a:stretch>
            <a:fillRect/>
          </a:stretch>
        </p:blipFill>
        <p:spPr>
          <a:xfrm>
            <a:off x="609137" y="332656"/>
            <a:ext cx="8074234" cy="5904656"/>
          </a:xfrm>
          <a:prstGeom prst="rect">
            <a:avLst/>
          </a:prstGeom>
        </p:spPr>
      </p:pic>
      <p:sp>
        <p:nvSpPr>
          <p:cNvPr id="3" name="Rettangolo 2">
            <a:extLst>
              <a:ext uri="{FF2B5EF4-FFF2-40B4-BE49-F238E27FC236}">
                <a16:creationId xmlns:a16="http://schemas.microsoft.com/office/drawing/2014/main" id="{DAB26ACE-51E6-47BC-8D19-AFFBFB9CADFB}"/>
              </a:ext>
            </a:extLst>
          </p:cNvPr>
          <p:cNvSpPr/>
          <p:nvPr/>
        </p:nvSpPr>
        <p:spPr>
          <a:xfrm>
            <a:off x="2011294" y="1290276"/>
            <a:ext cx="504055" cy="1829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a:t>SC</a:t>
            </a:r>
          </a:p>
        </p:txBody>
      </p:sp>
      <p:sp>
        <p:nvSpPr>
          <p:cNvPr id="10" name="Rettangolo 9">
            <a:extLst>
              <a:ext uri="{FF2B5EF4-FFF2-40B4-BE49-F238E27FC236}">
                <a16:creationId xmlns:a16="http://schemas.microsoft.com/office/drawing/2014/main" id="{3EDA590F-2AAB-4F86-865D-9ED1F29ED0D2}"/>
              </a:ext>
            </a:extLst>
          </p:cNvPr>
          <p:cNvSpPr/>
          <p:nvPr/>
        </p:nvSpPr>
        <p:spPr>
          <a:xfrm>
            <a:off x="5726052" y="4077072"/>
            <a:ext cx="504055" cy="1829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a:t>SC</a:t>
            </a:r>
          </a:p>
        </p:txBody>
      </p:sp>
    </p:spTree>
    <p:extLst>
      <p:ext uri="{BB962C8B-B14F-4D97-AF65-F5344CB8AC3E}">
        <p14:creationId xmlns:p14="http://schemas.microsoft.com/office/powerpoint/2010/main" val="1523711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346C1E37-7A3D-4F0B-A866-59BCCBBABDBA}"/>
              </a:ext>
            </a:extLst>
          </p:cNvPr>
          <p:cNvPicPr>
            <a:picLocks noChangeAspect="1"/>
          </p:cNvPicPr>
          <p:nvPr/>
        </p:nvPicPr>
        <p:blipFill>
          <a:blip r:embed="rId4"/>
          <a:stretch>
            <a:fillRect/>
          </a:stretch>
        </p:blipFill>
        <p:spPr>
          <a:xfrm>
            <a:off x="984207" y="548680"/>
            <a:ext cx="7662652" cy="5712941"/>
          </a:xfrm>
          <a:prstGeom prst="rect">
            <a:avLst/>
          </a:prstGeom>
        </p:spPr>
      </p:pic>
    </p:spTree>
    <p:extLst>
      <p:ext uri="{BB962C8B-B14F-4D97-AF65-F5344CB8AC3E}">
        <p14:creationId xmlns:p14="http://schemas.microsoft.com/office/powerpoint/2010/main" val="107011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3">
            <a:extLst>
              <a:ext uri="{FF2B5EF4-FFF2-40B4-BE49-F238E27FC236}">
                <a16:creationId xmlns:a16="http://schemas.microsoft.com/office/drawing/2014/main" id="{B8C8107C-A206-40CE-A1C8-957B987EA361}"/>
              </a:ext>
            </a:extLst>
          </p:cNvPr>
          <p:cNvSpPr/>
          <p:nvPr/>
        </p:nvSpPr>
        <p:spPr bwMode="auto">
          <a:xfrm>
            <a:off x="1181864" y="2181546"/>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PRIMO LIVELLO</a:t>
            </a:r>
          </a:p>
        </p:txBody>
      </p:sp>
      <p:sp>
        <p:nvSpPr>
          <p:cNvPr id="16" name="CasellaDiTesto 15"/>
          <p:cNvSpPr txBox="1"/>
          <p:nvPr/>
        </p:nvSpPr>
        <p:spPr>
          <a:xfrm>
            <a:off x="1254986" y="726326"/>
            <a:ext cx="6694059" cy="584775"/>
          </a:xfrm>
          <a:prstGeom prst="rect">
            <a:avLst/>
          </a:prstGeom>
          <a:noFill/>
        </p:spPr>
        <p:txBody>
          <a:bodyPr wrap="square" rtlCol="0">
            <a:spAutoFit/>
          </a:bodyPr>
          <a:lstStyle/>
          <a:p>
            <a:pPr algn="ctr"/>
            <a:r>
              <a:rPr lang="it-IT" sz="3200" b="1" dirty="0">
                <a:solidFill>
                  <a:schemeClr val="accent1">
                    <a:lumMod val="75000"/>
                  </a:schemeClr>
                </a:solidFill>
                <a:latin typeface="+mj-lt"/>
                <a:ea typeface="+mj-ea"/>
                <a:cs typeface="+mj-cs"/>
              </a:rPr>
              <a:t>Offerta psicologica </a:t>
            </a:r>
          </a:p>
        </p:txBody>
      </p:sp>
      <p:sp>
        <p:nvSpPr>
          <p:cNvPr id="12" name="Rettangolo con angoli arrotondati 3">
            <a:extLst>
              <a:ext uri="{FF2B5EF4-FFF2-40B4-BE49-F238E27FC236}">
                <a16:creationId xmlns:a16="http://schemas.microsoft.com/office/drawing/2014/main" id="{E0E07AA3-FB07-4602-8AE2-13C5ED38BC27}"/>
              </a:ext>
            </a:extLst>
          </p:cNvPr>
          <p:cNvSpPr/>
          <p:nvPr/>
        </p:nvSpPr>
        <p:spPr bwMode="auto">
          <a:xfrm>
            <a:off x="1180957" y="3596335"/>
            <a:ext cx="684211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SECONDO LIVELLO</a:t>
            </a:r>
          </a:p>
        </p:txBody>
      </p:sp>
    </p:spTree>
    <p:extLst>
      <p:ext uri="{BB962C8B-B14F-4D97-AF65-F5344CB8AC3E}">
        <p14:creationId xmlns:p14="http://schemas.microsoft.com/office/powerpoint/2010/main" val="990148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8F23E624-9356-4B90-BE89-264CE99B4B54}"/>
              </a:ext>
            </a:extLst>
          </p:cNvPr>
          <p:cNvPicPr>
            <a:picLocks noChangeAspect="1"/>
          </p:cNvPicPr>
          <p:nvPr/>
        </p:nvPicPr>
        <p:blipFill>
          <a:blip r:embed="rId4"/>
          <a:stretch>
            <a:fillRect/>
          </a:stretch>
        </p:blipFill>
        <p:spPr>
          <a:xfrm>
            <a:off x="921290" y="764704"/>
            <a:ext cx="7450379" cy="4846011"/>
          </a:xfrm>
          <a:prstGeom prst="rect">
            <a:avLst/>
          </a:prstGeom>
        </p:spPr>
      </p:pic>
    </p:spTree>
    <p:extLst>
      <p:ext uri="{BB962C8B-B14F-4D97-AF65-F5344CB8AC3E}">
        <p14:creationId xmlns:p14="http://schemas.microsoft.com/office/powerpoint/2010/main" val="2995769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7314235D-26AB-4CE5-8844-BE873B6211D1}"/>
              </a:ext>
            </a:extLst>
          </p:cNvPr>
          <p:cNvPicPr>
            <a:picLocks noChangeAspect="1"/>
          </p:cNvPicPr>
          <p:nvPr/>
        </p:nvPicPr>
        <p:blipFill>
          <a:blip r:embed="rId4"/>
          <a:stretch>
            <a:fillRect/>
          </a:stretch>
        </p:blipFill>
        <p:spPr>
          <a:xfrm>
            <a:off x="864096" y="760329"/>
            <a:ext cx="7380312" cy="4941662"/>
          </a:xfrm>
          <a:prstGeom prst="rect">
            <a:avLst/>
          </a:prstGeom>
        </p:spPr>
      </p:pic>
    </p:spTree>
    <p:extLst>
      <p:ext uri="{BB962C8B-B14F-4D97-AF65-F5344CB8AC3E}">
        <p14:creationId xmlns:p14="http://schemas.microsoft.com/office/powerpoint/2010/main" val="3326131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3DD816DB-5ACE-4E0E-8C27-D50AB425A1A6}"/>
              </a:ext>
            </a:extLst>
          </p:cNvPr>
          <p:cNvPicPr>
            <a:picLocks noChangeAspect="1"/>
          </p:cNvPicPr>
          <p:nvPr/>
        </p:nvPicPr>
        <p:blipFill>
          <a:blip r:embed="rId4"/>
          <a:stretch>
            <a:fillRect/>
          </a:stretch>
        </p:blipFill>
        <p:spPr>
          <a:xfrm>
            <a:off x="648072" y="1078538"/>
            <a:ext cx="7596336" cy="3866948"/>
          </a:xfrm>
          <a:prstGeom prst="rect">
            <a:avLst/>
          </a:prstGeom>
        </p:spPr>
      </p:pic>
    </p:spTree>
    <p:extLst>
      <p:ext uri="{BB962C8B-B14F-4D97-AF65-F5344CB8AC3E}">
        <p14:creationId xmlns:p14="http://schemas.microsoft.com/office/powerpoint/2010/main" val="96887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6568CD53-CD68-40B8-9D76-63D0BC2E5714}"/>
              </a:ext>
            </a:extLst>
          </p:cNvPr>
          <p:cNvPicPr>
            <a:picLocks noChangeAspect="1"/>
          </p:cNvPicPr>
          <p:nvPr/>
        </p:nvPicPr>
        <p:blipFill>
          <a:blip r:embed="rId4"/>
          <a:stretch>
            <a:fillRect/>
          </a:stretch>
        </p:blipFill>
        <p:spPr>
          <a:xfrm>
            <a:off x="611560" y="392648"/>
            <a:ext cx="7972277" cy="5949349"/>
          </a:xfrm>
          <a:prstGeom prst="rect">
            <a:avLst/>
          </a:prstGeom>
        </p:spPr>
      </p:pic>
    </p:spTree>
    <p:extLst>
      <p:ext uri="{BB962C8B-B14F-4D97-AF65-F5344CB8AC3E}">
        <p14:creationId xmlns:p14="http://schemas.microsoft.com/office/powerpoint/2010/main" val="2958756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FF79B905-D517-4FFD-92F5-EC70F298B627}"/>
              </a:ext>
            </a:extLst>
          </p:cNvPr>
          <p:cNvPicPr>
            <a:picLocks noChangeAspect="1"/>
          </p:cNvPicPr>
          <p:nvPr/>
        </p:nvPicPr>
        <p:blipFill>
          <a:blip r:embed="rId4"/>
          <a:stretch>
            <a:fillRect/>
          </a:stretch>
        </p:blipFill>
        <p:spPr>
          <a:xfrm>
            <a:off x="682461" y="702765"/>
            <a:ext cx="7845950" cy="5004403"/>
          </a:xfrm>
          <a:prstGeom prst="rect">
            <a:avLst/>
          </a:prstGeom>
        </p:spPr>
      </p:pic>
    </p:spTree>
    <p:extLst>
      <p:ext uri="{BB962C8B-B14F-4D97-AF65-F5344CB8AC3E}">
        <p14:creationId xmlns:p14="http://schemas.microsoft.com/office/powerpoint/2010/main" val="1311014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3874D2B0-03D7-4C4C-8DB8-F6E8D0734C78}"/>
              </a:ext>
            </a:extLst>
          </p:cNvPr>
          <p:cNvPicPr>
            <a:picLocks noChangeAspect="1"/>
          </p:cNvPicPr>
          <p:nvPr/>
        </p:nvPicPr>
        <p:blipFill>
          <a:blip r:embed="rId4"/>
          <a:stretch>
            <a:fillRect/>
          </a:stretch>
        </p:blipFill>
        <p:spPr>
          <a:xfrm>
            <a:off x="564775" y="802171"/>
            <a:ext cx="8045462" cy="4670110"/>
          </a:xfrm>
          <a:prstGeom prst="rect">
            <a:avLst/>
          </a:prstGeom>
        </p:spPr>
      </p:pic>
    </p:spTree>
    <p:extLst>
      <p:ext uri="{BB962C8B-B14F-4D97-AF65-F5344CB8AC3E}">
        <p14:creationId xmlns:p14="http://schemas.microsoft.com/office/powerpoint/2010/main" val="1401698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C92F4A19-7DB3-4806-B4E0-B8875FA764B8}"/>
              </a:ext>
            </a:extLst>
          </p:cNvPr>
          <p:cNvPicPr>
            <a:picLocks noChangeAspect="1"/>
          </p:cNvPicPr>
          <p:nvPr/>
        </p:nvPicPr>
        <p:blipFill>
          <a:blip r:embed="rId4"/>
          <a:stretch>
            <a:fillRect/>
          </a:stretch>
        </p:blipFill>
        <p:spPr>
          <a:xfrm>
            <a:off x="583395" y="714862"/>
            <a:ext cx="7638322" cy="4843113"/>
          </a:xfrm>
          <a:prstGeom prst="rect">
            <a:avLst/>
          </a:prstGeom>
        </p:spPr>
      </p:pic>
    </p:spTree>
    <p:extLst>
      <p:ext uri="{BB962C8B-B14F-4D97-AF65-F5344CB8AC3E}">
        <p14:creationId xmlns:p14="http://schemas.microsoft.com/office/powerpoint/2010/main" val="4151260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3B4E1B18-F161-4CED-B40A-CC936DA320A0}"/>
              </a:ext>
            </a:extLst>
          </p:cNvPr>
          <p:cNvPicPr>
            <a:picLocks noChangeAspect="1"/>
          </p:cNvPicPr>
          <p:nvPr/>
        </p:nvPicPr>
        <p:blipFill>
          <a:blip r:embed="rId4"/>
          <a:stretch>
            <a:fillRect/>
          </a:stretch>
        </p:blipFill>
        <p:spPr>
          <a:xfrm>
            <a:off x="539553" y="301512"/>
            <a:ext cx="8167916" cy="6113094"/>
          </a:xfrm>
          <a:prstGeom prst="rect">
            <a:avLst/>
          </a:prstGeom>
        </p:spPr>
      </p:pic>
    </p:spTree>
    <p:extLst>
      <p:ext uri="{BB962C8B-B14F-4D97-AF65-F5344CB8AC3E}">
        <p14:creationId xmlns:p14="http://schemas.microsoft.com/office/powerpoint/2010/main" val="1618805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A1115064-BD68-47A5-96F7-DFB8A83FA90F}"/>
              </a:ext>
            </a:extLst>
          </p:cNvPr>
          <p:cNvPicPr>
            <a:picLocks noChangeAspect="1"/>
          </p:cNvPicPr>
          <p:nvPr/>
        </p:nvPicPr>
        <p:blipFill>
          <a:blip r:embed="rId4"/>
          <a:stretch>
            <a:fillRect/>
          </a:stretch>
        </p:blipFill>
        <p:spPr>
          <a:xfrm>
            <a:off x="506876" y="260647"/>
            <a:ext cx="8249628" cy="6197863"/>
          </a:xfrm>
          <a:prstGeom prst="rect">
            <a:avLst/>
          </a:prstGeom>
        </p:spPr>
      </p:pic>
    </p:spTree>
    <p:extLst>
      <p:ext uri="{BB962C8B-B14F-4D97-AF65-F5344CB8AC3E}">
        <p14:creationId xmlns:p14="http://schemas.microsoft.com/office/powerpoint/2010/main" val="163467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5AB55534-F0A8-41B8-B564-29893CF3CB5D}"/>
              </a:ext>
            </a:extLst>
          </p:cNvPr>
          <p:cNvPicPr>
            <a:picLocks noChangeAspect="1"/>
          </p:cNvPicPr>
          <p:nvPr/>
        </p:nvPicPr>
        <p:blipFill>
          <a:blip r:embed="rId4"/>
          <a:stretch>
            <a:fillRect/>
          </a:stretch>
        </p:blipFill>
        <p:spPr>
          <a:xfrm>
            <a:off x="600960" y="692763"/>
            <a:ext cx="8008952" cy="5201691"/>
          </a:xfrm>
          <a:prstGeom prst="rect">
            <a:avLst/>
          </a:prstGeom>
        </p:spPr>
      </p:pic>
    </p:spTree>
    <p:extLst>
      <p:ext uri="{BB962C8B-B14F-4D97-AF65-F5344CB8AC3E}">
        <p14:creationId xmlns:p14="http://schemas.microsoft.com/office/powerpoint/2010/main" val="238624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3">
            <a:extLst>
              <a:ext uri="{FF2B5EF4-FFF2-40B4-BE49-F238E27FC236}">
                <a16:creationId xmlns:a16="http://schemas.microsoft.com/office/drawing/2014/main" id="{B8C8107C-A206-40CE-A1C8-957B987EA361}"/>
              </a:ext>
            </a:extLst>
          </p:cNvPr>
          <p:cNvSpPr/>
          <p:nvPr/>
        </p:nvSpPr>
        <p:spPr bwMode="auto">
          <a:xfrm>
            <a:off x="2555776" y="371565"/>
            <a:ext cx="403244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PRIMO LIVELLO</a:t>
            </a:r>
          </a:p>
        </p:txBody>
      </p:sp>
      <p:sp>
        <p:nvSpPr>
          <p:cNvPr id="2" name="Freccia in giù 1"/>
          <p:cNvSpPr/>
          <p:nvPr/>
        </p:nvSpPr>
        <p:spPr>
          <a:xfrm>
            <a:off x="4405865" y="1615114"/>
            <a:ext cx="360040" cy="50405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971600" y="2204864"/>
            <a:ext cx="7488832" cy="39604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Promozione della salute </a:t>
            </a:r>
          </a:p>
          <a:p>
            <a:pPr algn="ctr"/>
            <a:endParaRPr lang="it-IT" b="1" dirty="0"/>
          </a:p>
          <a:p>
            <a:pPr algn="ctr"/>
            <a:r>
              <a:rPr lang="it-IT" b="1" dirty="0"/>
              <a:t>Intervento precoce e di prossimità</a:t>
            </a:r>
          </a:p>
          <a:p>
            <a:pPr algn="ctr"/>
            <a:endParaRPr lang="it-IT" b="1" dirty="0"/>
          </a:p>
          <a:p>
            <a:pPr algn="ctr"/>
            <a:r>
              <a:rPr lang="it-IT" b="1" dirty="0"/>
              <a:t>Progetti co-costruiti con gli stakeholders a partire da una lettura condivisa del territorio</a:t>
            </a:r>
          </a:p>
          <a:p>
            <a:pPr algn="ctr"/>
            <a:endParaRPr lang="it-IT" b="1" dirty="0"/>
          </a:p>
          <a:p>
            <a:pPr algn="ctr"/>
            <a:r>
              <a:rPr lang="it-IT" b="1" dirty="0"/>
              <a:t>Filtro e orientamento e accompagnamento al secondo livello</a:t>
            </a:r>
          </a:p>
        </p:txBody>
      </p:sp>
    </p:spTree>
    <p:extLst>
      <p:ext uri="{BB962C8B-B14F-4D97-AF65-F5344CB8AC3E}">
        <p14:creationId xmlns:p14="http://schemas.microsoft.com/office/powerpoint/2010/main" val="2126415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4"/>
          <a:stretch>
            <a:fillRect/>
          </a:stretch>
        </p:blipFill>
        <p:spPr>
          <a:xfrm>
            <a:off x="473351" y="712088"/>
            <a:ext cx="4077341" cy="5074206"/>
          </a:xfrm>
          <a:prstGeom prst="rect">
            <a:avLst/>
          </a:prstGeom>
        </p:spPr>
      </p:pic>
      <p:pic>
        <p:nvPicPr>
          <p:cNvPr id="10" name="Immagine 9"/>
          <p:cNvPicPr>
            <a:picLocks noChangeAspect="1"/>
          </p:cNvPicPr>
          <p:nvPr/>
        </p:nvPicPr>
        <p:blipFill>
          <a:blip r:embed="rId5"/>
          <a:stretch>
            <a:fillRect/>
          </a:stretch>
        </p:blipFill>
        <p:spPr>
          <a:xfrm>
            <a:off x="4550692" y="836712"/>
            <a:ext cx="4077202" cy="5077271"/>
          </a:xfrm>
          <a:prstGeom prst="rect">
            <a:avLst/>
          </a:prstGeom>
        </p:spPr>
      </p:pic>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07716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395536" y="188640"/>
            <a:ext cx="8239924"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5"/>
          <p:cNvSpPr>
            <a:spLocks noGrp="1"/>
          </p:cNvSpPr>
          <p:nvPr>
            <p:ph type="title"/>
          </p:nvPr>
        </p:nvSpPr>
        <p:spPr>
          <a:xfrm>
            <a:off x="688711" y="315910"/>
            <a:ext cx="7756263" cy="1219742"/>
          </a:xfrm>
        </p:spPr>
        <p:txBody>
          <a:bodyPr/>
          <a:lstStyle/>
          <a:p>
            <a:r>
              <a:rPr lang="it-IT" dirty="0" smtClean="0"/>
              <a:t>Quali temi?</a:t>
            </a:r>
            <a:endParaRPr lang="it-IT" dirty="0"/>
          </a:p>
        </p:txBody>
      </p:sp>
      <p:sp>
        <p:nvSpPr>
          <p:cNvPr id="11" name="Segnaposto contenuto 10"/>
          <p:cNvSpPr>
            <a:spLocks noGrp="1"/>
          </p:cNvSpPr>
          <p:nvPr>
            <p:ph idx="1"/>
          </p:nvPr>
        </p:nvSpPr>
        <p:spPr>
          <a:xfrm>
            <a:off x="675983" y="1292395"/>
            <a:ext cx="7745505" cy="4729045"/>
          </a:xfrm>
        </p:spPr>
        <p:txBody>
          <a:bodyPr>
            <a:normAutofit fontScale="40000" lnSpcReduction="20000"/>
          </a:bodyPr>
          <a:lstStyle/>
          <a:p>
            <a:endParaRPr lang="it-IT" dirty="0"/>
          </a:p>
          <a:p>
            <a:endParaRPr lang="it-IT" dirty="0"/>
          </a:p>
          <a:p>
            <a:r>
              <a:rPr lang="it-IT" sz="3500" dirty="0"/>
              <a:t>La classe si confronta con il lutto di un </a:t>
            </a:r>
            <a:r>
              <a:rPr lang="it-IT" sz="3500" dirty="0" smtClean="0"/>
              <a:t>compagno</a:t>
            </a:r>
            <a:endParaRPr lang="it-IT" sz="3500" dirty="0"/>
          </a:p>
          <a:p>
            <a:pPr marL="0" indent="0">
              <a:buNone/>
            </a:pPr>
            <a:endParaRPr lang="it-IT" sz="3500" dirty="0"/>
          </a:p>
          <a:p>
            <a:r>
              <a:rPr lang="it-IT" sz="3500" dirty="0"/>
              <a:t>Una insegnante racconta di frequenti assenze di un’alunna di dodici anni. </a:t>
            </a:r>
            <a:br>
              <a:rPr lang="it-IT" sz="3500" dirty="0"/>
            </a:br>
            <a:r>
              <a:rPr lang="it-IT" sz="3500" dirty="0"/>
              <a:t>La bambina ha raccontato ad una compagna che resta a casa per aiutare la mamma, che non sta bene, nel gestire la casa</a:t>
            </a:r>
          </a:p>
          <a:p>
            <a:endParaRPr lang="it-IT" sz="3500" dirty="0"/>
          </a:p>
          <a:p>
            <a:r>
              <a:rPr lang="it-IT" sz="3500" dirty="0"/>
              <a:t> </a:t>
            </a:r>
            <a:r>
              <a:rPr lang="it-IT" sz="3500" dirty="0" smtClean="0"/>
              <a:t>Vedo </a:t>
            </a:r>
            <a:r>
              <a:rPr lang="it-IT" sz="3500" dirty="0"/>
              <a:t>una condizione familiare che mi fa supporre la presenza di problemi di aggressività in famiglia</a:t>
            </a:r>
          </a:p>
          <a:p>
            <a:pPr marL="0" indent="0">
              <a:buNone/>
            </a:pPr>
            <a:endParaRPr lang="it-IT" sz="3500" dirty="0"/>
          </a:p>
          <a:p>
            <a:r>
              <a:rPr lang="it-IT" sz="3500" dirty="0"/>
              <a:t>Un insegnate di scuola secondaria di primo grande riferisce, all’uscita di scuola, di aver assistito alla scena di un genitore che, riprende  il figlio, uno studente di prima, mediante modalità per lui mortificanti</a:t>
            </a:r>
          </a:p>
          <a:p>
            <a:r>
              <a:rPr lang="it-IT" sz="3500" dirty="0"/>
              <a:t>  Intercetto una situazione di una bambina vittima di bullismo i cui genitori ci chiedono aiuto</a:t>
            </a:r>
          </a:p>
          <a:p>
            <a:endParaRPr lang="it-IT" sz="3500" dirty="0"/>
          </a:p>
          <a:p>
            <a:r>
              <a:rPr lang="it-IT" sz="3500" dirty="0" smtClean="0"/>
              <a:t>Il Consiglio di Classe identifica difficoltà relazionali all’interno di una classe che impattano sul clima</a:t>
            </a:r>
            <a:endParaRPr lang="it-IT" sz="3500" dirty="0"/>
          </a:p>
          <a:p>
            <a:endParaRPr lang="it-IT" sz="3500" dirty="0"/>
          </a:p>
          <a:p>
            <a:r>
              <a:rPr lang="it-IT" sz="3500" dirty="0"/>
              <a:t>  Ho un’alunna i cui genitori sono in corso di separazione che lamenta la presenza di ansia e insonnia</a:t>
            </a:r>
          </a:p>
          <a:p>
            <a:r>
              <a:rPr lang="it-IT" sz="3500" dirty="0" smtClean="0"/>
              <a:t>Un alunno da un mesetto ha ridotto il consumo alimentare e ne parla spesso con i compagni</a:t>
            </a:r>
            <a:endParaRPr lang="it-IT" sz="3500" dirty="0"/>
          </a:p>
        </p:txBody>
      </p:sp>
    </p:spTree>
    <p:extLst>
      <p:ext uri="{BB962C8B-B14F-4D97-AF65-F5344CB8AC3E}">
        <p14:creationId xmlns:p14="http://schemas.microsoft.com/office/powerpoint/2010/main" val="30063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 calcmode="lin" valueType="num">
                                      <p:cBhvr additive="base">
                                        <p:cTn id="3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 calcmode="lin" valueType="num">
                                      <p:cBhvr additive="base">
                                        <p:cTn id="37"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13" end="13"/>
                                            </p:txEl>
                                          </p:spTgt>
                                        </p:tgtEl>
                                        <p:attrNameLst>
                                          <p:attrName>style.visibility</p:attrName>
                                        </p:attrNameLst>
                                      </p:cBhvr>
                                      <p:to>
                                        <p:strVal val="visible"/>
                                      </p:to>
                                    </p:set>
                                    <p:anim calcmode="lin" valueType="num">
                                      <p:cBhvr additive="base">
                                        <p:cTn id="43"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14" end="14"/>
                                            </p:txEl>
                                          </p:spTgt>
                                        </p:tgtEl>
                                        <p:attrNameLst>
                                          <p:attrName>style.visibility</p:attrName>
                                        </p:attrNameLst>
                                      </p:cBhvr>
                                      <p:to>
                                        <p:strVal val="visible"/>
                                      </p:to>
                                    </p:set>
                                    <p:anim calcmode="lin" valueType="num">
                                      <p:cBhvr additive="base">
                                        <p:cTn id="49"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9" name="Tabella 18"/>
          <p:cNvGraphicFramePr>
            <a:graphicFrameLocks noGrp="1"/>
          </p:cNvGraphicFramePr>
          <p:nvPr>
            <p:extLst>
              <p:ext uri="{D42A27DB-BD31-4B8C-83A1-F6EECF244321}">
                <p14:modId xmlns:p14="http://schemas.microsoft.com/office/powerpoint/2010/main" val="4243171237"/>
              </p:ext>
            </p:extLst>
          </p:nvPr>
        </p:nvGraphicFramePr>
        <p:xfrm>
          <a:off x="755576" y="282064"/>
          <a:ext cx="7848872" cy="6146474"/>
        </p:xfrm>
        <a:graphic>
          <a:graphicData uri="http://schemas.openxmlformats.org/drawingml/2006/table">
            <a:tbl>
              <a:tblPr firstRow="1" bandRow="1">
                <a:tableStyleId>{5C22544A-7EE6-4342-B048-85BDC9FD1C3A}</a:tableStyleId>
              </a:tblPr>
              <a:tblGrid>
                <a:gridCol w="3943035">
                  <a:extLst>
                    <a:ext uri="{9D8B030D-6E8A-4147-A177-3AD203B41FA5}">
                      <a16:colId xmlns:a16="http://schemas.microsoft.com/office/drawing/2014/main" val="159042085"/>
                    </a:ext>
                  </a:extLst>
                </a:gridCol>
                <a:gridCol w="3905837">
                  <a:extLst>
                    <a:ext uri="{9D8B030D-6E8A-4147-A177-3AD203B41FA5}">
                      <a16:colId xmlns:a16="http://schemas.microsoft.com/office/drawing/2014/main" val="846333883"/>
                    </a:ext>
                  </a:extLst>
                </a:gridCol>
              </a:tblGrid>
              <a:tr h="378160">
                <a:tc>
                  <a:txBody>
                    <a:bodyPr/>
                    <a:lstStyle/>
                    <a:p>
                      <a:pPr algn="ctr"/>
                      <a:r>
                        <a:rPr lang="it-IT" dirty="0"/>
                        <a:t>SC PSICOLOGIA</a:t>
                      </a:r>
                    </a:p>
                  </a:txBody>
                  <a:tcPr/>
                </a:tc>
                <a:tc>
                  <a:txBody>
                    <a:bodyPr/>
                    <a:lstStyle/>
                    <a:p>
                      <a:pPr algn="ctr"/>
                      <a:r>
                        <a:rPr lang="it-IT" dirty="0"/>
                        <a:t>CONTATTI</a:t>
                      </a:r>
                    </a:p>
                  </a:txBody>
                  <a:tcPr/>
                </a:tc>
                <a:extLst>
                  <a:ext uri="{0D108BD9-81ED-4DB2-BD59-A6C34878D82A}">
                    <a16:rowId xmlns:a16="http://schemas.microsoft.com/office/drawing/2014/main" val="1426602414"/>
                  </a:ext>
                </a:extLst>
              </a:tr>
              <a:tr h="1740571">
                <a:tc>
                  <a:txBody>
                    <a:bodyPr/>
                    <a:lstStyle/>
                    <a:p>
                      <a:r>
                        <a:rPr lang="it-IT" dirty="0"/>
                        <a:t>Polo Ospedaliero</a:t>
                      </a:r>
                    </a:p>
                    <a:p>
                      <a:endParaRPr lang="it-IT" dirty="0"/>
                    </a:p>
                  </a:txBody>
                  <a:tcPr/>
                </a:tc>
                <a:tc>
                  <a:txBody>
                    <a:bodyPr/>
                    <a:lstStyle/>
                    <a:p>
                      <a:r>
                        <a:rPr lang="it-IT" b="1" dirty="0"/>
                        <a:t>Sede</a:t>
                      </a:r>
                      <a:r>
                        <a:rPr lang="it-IT" dirty="0"/>
                        <a:t>: SC. Psicologia, Piazza OMS 1, Torre 4 – Ingresso 34, Primo piano</a:t>
                      </a:r>
                    </a:p>
                    <a:p>
                      <a:r>
                        <a:rPr lang="it-IT" b="1" dirty="0"/>
                        <a:t>Recapiti</a:t>
                      </a:r>
                      <a:r>
                        <a:rPr lang="it-IT" dirty="0"/>
                        <a:t>: 035.2674482 - </a:t>
                      </a:r>
                      <a:r>
                        <a:rPr lang="it-IT" sz="1600" dirty="0"/>
                        <a:t>psicologia.segreteria@asst-pg23.it</a:t>
                      </a:r>
                    </a:p>
                    <a:p>
                      <a:endParaRPr lang="it-IT" dirty="0"/>
                    </a:p>
                  </a:txBody>
                  <a:tcPr/>
                </a:tc>
                <a:extLst>
                  <a:ext uri="{0D108BD9-81ED-4DB2-BD59-A6C34878D82A}">
                    <a16:rowId xmlns:a16="http://schemas.microsoft.com/office/drawing/2014/main" val="1588414502"/>
                  </a:ext>
                </a:extLst>
              </a:tr>
              <a:tr h="723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Psicologia Case</a:t>
                      </a:r>
                      <a:r>
                        <a:rPr lang="it-IT" baseline="0" dirty="0"/>
                        <a:t> di Comunità</a:t>
                      </a:r>
                      <a:endParaRPr lang="it-IT" dirty="0"/>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Recapiti</a:t>
                      </a:r>
                      <a:r>
                        <a:rPr lang="it-IT" dirty="0"/>
                        <a:t>: 035.2674482 </a:t>
                      </a:r>
                      <a:r>
                        <a:rPr lang="it-IT" sz="1800" kern="1200" dirty="0">
                          <a:solidFill>
                            <a:schemeClr val="dk1"/>
                          </a:solidFill>
                          <a:effectLst/>
                          <a:latin typeface="+mn-lt"/>
                          <a:ea typeface="+mn-ea"/>
                          <a:cs typeface="+mn-cs"/>
                        </a:rPr>
                        <a:t>psicologia.territoriale@asst-pg23.it</a:t>
                      </a:r>
                    </a:p>
                    <a:p>
                      <a:endParaRPr lang="it-IT" dirty="0"/>
                    </a:p>
                  </a:txBody>
                  <a:tcPr/>
                </a:tc>
                <a:extLst>
                  <a:ext uri="{0D108BD9-81ED-4DB2-BD59-A6C34878D82A}">
                    <a16:rowId xmlns:a16="http://schemas.microsoft.com/office/drawing/2014/main" val="3467796523"/>
                  </a:ext>
                </a:extLst>
              </a:tr>
              <a:tr h="1901160">
                <a:tc>
                  <a:txBody>
                    <a:bodyPr/>
                    <a:lstStyle/>
                    <a:p>
                      <a:r>
                        <a:rPr lang="it-IT" dirty="0"/>
                        <a:t>Psicologia CF</a:t>
                      </a:r>
                    </a:p>
                  </a:txBody>
                  <a:tcPr/>
                </a:tc>
                <a:tc>
                  <a:txBody>
                    <a:bodyPr/>
                    <a:lstStyle/>
                    <a:p>
                      <a:pPr lvl="0">
                        <a:spcBef>
                          <a:spcPts val="480"/>
                        </a:spcBef>
                        <a:buNone/>
                      </a:pPr>
                      <a:r>
                        <a:rPr lang="it-IT" sz="1800" b="1" dirty="0"/>
                        <a:t>Sede Bergamo</a:t>
                      </a:r>
                      <a:r>
                        <a:rPr lang="it-IT" sz="1800" dirty="0"/>
                        <a:t>: Via Borgo Palazzo 130, Pad. 18/A</a:t>
                      </a:r>
                    </a:p>
                    <a:p>
                      <a:pPr lvl="0">
                        <a:spcBef>
                          <a:spcPts val="480"/>
                        </a:spcBef>
                        <a:buNone/>
                      </a:pPr>
                      <a:r>
                        <a:rPr lang="it-IT" sz="1800" dirty="0"/>
                        <a:t>Recapiti: 035/2676546 (segreteria psicologi) </a:t>
                      </a:r>
                      <a:r>
                        <a:rPr lang="it-IT" sz="1800" b="1" dirty="0"/>
                        <a:t>Sede Villa d’Almè</a:t>
                      </a:r>
                      <a:r>
                        <a:rPr lang="it-IT" sz="1800" dirty="0"/>
                        <a:t>: Via F.lli Calvi 25</a:t>
                      </a:r>
                    </a:p>
                    <a:p>
                      <a:pPr lvl="0">
                        <a:spcBef>
                          <a:spcPts val="480"/>
                        </a:spcBef>
                        <a:buNone/>
                      </a:pPr>
                      <a:r>
                        <a:rPr lang="it-IT" sz="1800" dirty="0"/>
                        <a:t>Recapiti: 035/6313545</a:t>
                      </a:r>
                    </a:p>
                  </a:txBody>
                  <a:tcPr/>
                </a:tc>
                <a:extLst>
                  <a:ext uri="{0D108BD9-81ED-4DB2-BD59-A6C34878D82A}">
                    <a16:rowId xmlns:a16="http://schemas.microsoft.com/office/drawing/2014/main" val="3119540471"/>
                  </a:ext>
                </a:extLst>
              </a:tr>
              <a:tr h="1212183">
                <a:tc>
                  <a:txBody>
                    <a:bodyPr/>
                    <a:lstStyle/>
                    <a:p>
                      <a:r>
                        <a:rPr lang="it-IT" dirty="0"/>
                        <a:t>Centro Bambino e Famiglia</a:t>
                      </a:r>
                    </a:p>
                  </a:txBody>
                  <a:tcPr/>
                </a:tc>
                <a:tc>
                  <a:txBody>
                    <a:bodyPr/>
                    <a:lstStyle/>
                    <a:p>
                      <a:r>
                        <a:rPr lang="it-IT" dirty="0"/>
                        <a:t>Sede: Via San Martino della Pigrizia, 52 - Bergamo</a:t>
                      </a:r>
                    </a:p>
                    <a:p>
                      <a:r>
                        <a:rPr lang="it-IT" dirty="0"/>
                        <a:t>Recapiti: Tel. 035.2676350 - email: cbf@asst-pg23.it</a:t>
                      </a:r>
                    </a:p>
                  </a:txBody>
                  <a:tcPr/>
                </a:tc>
                <a:extLst>
                  <a:ext uri="{0D108BD9-81ED-4DB2-BD59-A6C34878D82A}">
                    <a16:rowId xmlns:a16="http://schemas.microsoft.com/office/drawing/2014/main" val="2738612386"/>
                  </a:ext>
                </a:extLst>
              </a:tr>
            </a:tbl>
          </a:graphicData>
        </a:graphic>
      </p:graphicFrame>
    </p:spTree>
    <p:extLst>
      <p:ext uri="{BB962C8B-B14F-4D97-AF65-F5344CB8AC3E}">
        <p14:creationId xmlns:p14="http://schemas.microsoft.com/office/powerpoint/2010/main" val="277949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3">
            <a:extLst>
              <a:ext uri="{FF2B5EF4-FFF2-40B4-BE49-F238E27FC236}">
                <a16:creationId xmlns:a16="http://schemas.microsoft.com/office/drawing/2014/main" id="{B8C8107C-A206-40CE-A1C8-957B987EA361}"/>
              </a:ext>
            </a:extLst>
          </p:cNvPr>
          <p:cNvSpPr/>
          <p:nvPr/>
        </p:nvSpPr>
        <p:spPr bwMode="auto">
          <a:xfrm>
            <a:off x="2555776" y="371565"/>
            <a:ext cx="403244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SECONDO LIVELLO</a:t>
            </a:r>
          </a:p>
        </p:txBody>
      </p:sp>
      <p:sp>
        <p:nvSpPr>
          <p:cNvPr id="2" name="Freccia in giù 1"/>
          <p:cNvSpPr/>
          <p:nvPr/>
        </p:nvSpPr>
        <p:spPr>
          <a:xfrm>
            <a:off x="4405865" y="1615114"/>
            <a:ext cx="360040" cy="50405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971600" y="2204864"/>
            <a:ext cx="7488832" cy="39604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Intervento su specificità</a:t>
            </a:r>
          </a:p>
        </p:txBody>
      </p:sp>
    </p:spTree>
    <p:extLst>
      <p:ext uri="{BB962C8B-B14F-4D97-AF65-F5344CB8AC3E}">
        <p14:creationId xmlns:p14="http://schemas.microsoft.com/office/powerpoint/2010/main" val="70959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82904" y="551535"/>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EE55C7CA-3E3A-4408-B726-41F8FF5A8730}"/>
              </a:ext>
            </a:extLst>
          </p:cNvPr>
          <p:cNvSpPr/>
          <p:nvPr/>
        </p:nvSpPr>
        <p:spPr>
          <a:xfrm>
            <a:off x="1115616" y="1484783"/>
            <a:ext cx="6912768" cy="3343633"/>
          </a:xfrm>
          <a:prstGeom prst="rect">
            <a:avLst/>
          </a:prstGeom>
          <a:ln w="571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3200" b="1" dirty="0">
                <a:solidFill>
                  <a:schemeClr val="tx1"/>
                </a:solidFill>
              </a:rPr>
              <a:t>Primo livello di intervento psicologico </a:t>
            </a:r>
          </a:p>
          <a:p>
            <a:pPr algn="ctr"/>
            <a:endParaRPr lang="it-IT" sz="3200" b="1" dirty="0">
              <a:solidFill>
                <a:schemeClr val="tx1"/>
              </a:solidFill>
            </a:endParaRPr>
          </a:p>
          <a:p>
            <a:pPr algn="ctr"/>
            <a:r>
              <a:rPr lang="it-IT" sz="3200" dirty="0">
                <a:solidFill>
                  <a:schemeClr val="tx1"/>
                </a:solidFill>
              </a:rPr>
              <a:t>SC Psicologia </a:t>
            </a:r>
          </a:p>
          <a:p>
            <a:pPr algn="ctr"/>
            <a:r>
              <a:rPr lang="it-IT" sz="3200" dirty="0">
                <a:solidFill>
                  <a:schemeClr val="tx1"/>
                </a:solidFill>
              </a:rPr>
              <a:t>ASST Papa Giovanni XXII</a:t>
            </a:r>
          </a:p>
        </p:txBody>
      </p:sp>
    </p:spTree>
    <p:extLst>
      <p:ext uri="{BB962C8B-B14F-4D97-AF65-F5344CB8AC3E}">
        <p14:creationId xmlns:p14="http://schemas.microsoft.com/office/powerpoint/2010/main" val="373386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70780"/>
            <a:ext cx="9144000" cy="7128779"/>
          </a:xfrm>
          <a:prstGeom prst="rect">
            <a:avLst/>
          </a:prstGeom>
          <a:solidFill>
            <a:srgbClr val="00774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pPr algn="ctr"/>
            <a:endParaRPr lang="it-IT"/>
          </a:p>
        </p:txBody>
      </p:sp>
      <p:sp>
        <p:nvSpPr>
          <p:cNvPr id="5" name="Rettangolo 4"/>
          <p:cNvSpPr/>
          <p:nvPr/>
        </p:nvSpPr>
        <p:spPr>
          <a:xfrm>
            <a:off x="467544" y="188640"/>
            <a:ext cx="8239924" cy="626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0322" tIns="80161" rIns="160322" bIns="80161" rtlCol="0" anchor="ctr"/>
          <a:lstStyle/>
          <a:p>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07" y="5701991"/>
            <a:ext cx="2477361" cy="607329"/>
          </a:xfrm>
          <a:prstGeom prst="rect">
            <a:avLst/>
          </a:prstGeom>
        </p:spPr>
      </p:pic>
      <p:sp>
        <p:nvSpPr>
          <p:cNvPr id="8" name="Rettangolo 7"/>
          <p:cNvSpPr/>
          <p:nvPr/>
        </p:nvSpPr>
        <p:spPr>
          <a:xfrm>
            <a:off x="2319436" y="620688"/>
            <a:ext cx="4572000" cy="830997"/>
          </a:xfrm>
          <a:prstGeom prst="rect">
            <a:avLst/>
          </a:prstGeom>
        </p:spPr>
        <p:txBody>
          <a:bodyPr>
            <a:spAutoFit/>
          </a:bodyPr>
          <a:lstStyle/>
          <a:p>
            <a:pPr algn="ctr">
              <a:defRPr/>
            </a:pPr>
            <a:r>
              <a:rPr lang="it-IT" sz="2400" b="1" dirty="0">
                <a:solidFill>
                  <a:schemeClr val="bg1"/>
                </a:solidFill>
                <a:latin typeface="Arial" charset="0"/>
                <a:ea typeface="ＭＳ Ｐゴシック" pitchFamily="34" charset="-128"/>
              </a:rPr>
              <a:t>PERCEZIONE DEL CONTESTO</a:t>
            </a:r>
          </a:p>
        </p:txBody>
      </p:sp>
      <p:sp>
        <p:nvSpPr>
          <p:cNvPr id="9" name="Rettangolo 8">
            <a:extLst>
              <a:ext uri="{FF2B5EF4-FFF2-40B4-BE49-F238E27FC236}">
                <a16:creationId xmlns:a16="http://schemas.microsoft.com/office/drawing/2014/main" id="{F87543A2-BAC4-BE53-99A0-4C6CE50E5AD5}"/>
              </a:ext>
            </a:extLst>
          </p:cNvPr>
          <p:cNvSpPr/>
          <p:nvPr/>
        </p:nvSpPr>
        <p:spPr>
          <a:xfrm>
            <a:off x="7524328" y="5157192"/>
            <a:ext cx="720080"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3">
            <a:extLst>
              <a:ext uri="{FF2B5EF4-FFF2-40B4-BE49-F238E27FC236}">
                <a16:creationId xmlns:a16="http://schemas.microsoft.com/office/drawing/2014/main" id="{B8C8107C-A206-40CE-A1C8-957B987EA361}"/>
              </a:ext>
            </a:extLst>
          </p:cNvPr>
          <p:cNvSpPr/>
          <p:nvPr/>
        </p:nvSpPr>
        <p:spPr bwMode="auto">
          <a:xfrm>
            <a:off x="2555776" y="371565"/>
            <a:ext cx="4032448"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t-IT" sz="2400" dirty="0">
                <a:latin typeface="Times New Roman" panose="02020603050405020304" pitchFamily="18" charset="0"/>
                <a:ea typeface="Microsoft YaHei" panose="020B0503020204020204" pitchFamily="34" charset="-122"/>
              </a:rPr>
              <a:t>PRIMO LIVELLO</a:t>
            </a:r>
          </a:p>
        </p:txBody>
      </p:sp>
      <p:sp>
        <p:nvSpPr>
          <p:cNvPr id="2" name="Freccia in giù 1"/>
          <p:cNvSpPr/>
          <p:nvPr/>
        </p:nvSpPr>
        <p:spPr>
          <a:xfrm>
            <a:off x="3203848" y="1641673"/>
            <a:ext cx="360040" cy="50405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971600" y="2269295"/>
            <a:ext cx="3024336" cy="15841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PSICOLOGIA CONSULTORIO FAMILIARE</a:t>
            </a:r>
          </a:p>
        </p:txBody>
      </p:sp>
      <p:sp>
        <p:nvSpPr>
          <p:cNvPr id="12" name="Rettangolo 11"/>
          <p:cNvSpPr/>
          <p:nvPr/>
        </p:nvSpPr>
        <p:spPr>
          <a:xfrm>
            <a:off x="4932040" y="2269295"/>
            <a:ext cx="3024336" cy="15841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PSICOLOGIA </a:t>
            </a:r>
          </a:p>
          <a:p>
            <a:pPr algn="ctr"/>
            <a:r>
              <a:rPr lang="it-IT" dirty="0"/>
              <a:t>CASA DI COMUNITA’</a:t>
            </a:r>
          </a:p>
        </p:txBody>
      </p:sp>
      <p:sp>
        <p:nvSpPr>
          <p:cNvPr id="15" name="Rettangolo con angoli arrotondati 14">
            <a:extLst>
              <a:ext uri="{FF2B5EF4-FFF2-40B4-BE49-F238E27FC236}">
                <a16:creationId xmlns:a16="http://schemas.microsoft.com/office/drawing/2014/main" id="{5E8BBF4F-17C6-4A5B-9459-F06A6724D3A7}"/>
              </a:ext>
            </a:extLst>
          </p:cNvPr>
          <p:cNvSpPr/>
          <p:nvPr/>
        </p:nvSpPr>
        <p:spPr bwMode="auto">
          <a:xfrm>
            <a:off x="4908049" y="3990830"/>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Bergamo</a:t>
            </a:r>
          </a:p>
        </p:txBody>
      </p:sp>
      <p:sp>
        <p:nvSpPr>
          <p:cNvPr id="16" name="Rettangolo con angoli arrotondati 15">
            <a:extLst>
              <a:ext uri="{FF2B5EF4-FFF2-40B4-BE49-F238E27FC236}">
                <a16:creationId xmlns:a16="http://schemas.microsoft.com/office/drawing/2014/main" id="{AABC5D11-6E2B-4C98-BE20-584827B896FC}"/>
              </a:ext>
            </a:extLst>
          </p:cNvPr>
          <p:cNvSpPr/>
          <p:nvPr/>
        </p:nvSpPr>
        <p:spPr bwMode="auto">
          <a:xfrm>
            <a:off x="4932040" y="4663342"/>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Villa D’Almè</a:t>
            </a:r>
          </a:p>
        </p:txBody>
      </p:sp>
      <p:sp>
        <p:nvSpPr>
          <p:cNvPr id="17" name="Rettangolo con angoli arrotondati 16">
            <a:extLst>
              <a:ext uri="{FF2B5EF4-FFF2-40B4-BE49-F238E27FC236}">
                <a16:creationId xmlns:a16="http://schemas.microsoft.com/office/drawing/2014/main" id="{D9FBE177-ED36-4013-8F02-6E128EA60183}"/>
              </a:ext>
            </a:extLst>
          </p:cNvPr>
          <p:cNvSpPr/>
          <p:nvPr/>
        </p:nvSpPr>
        <p:spPr bwMode="auto">
          <a:xfrm>
            <a:off x="4931785" y="5335854"/>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Zogno</a:t>
            </a:r>
          </a:p>
        </p:txBody>
      </p:sp>
      <p:sp>
        <p:nvSpPr>
          <p:cNvPr id="18" name="Rettangolo con angoli arrotondati 17">
            <a:extLst>
              <a:ext uri="{FF2B5EF4-FFF2-40B4-BE49-F238E27FC236}">
                <a16:creationId xmlns:a16="http://schemas.microsoft.com/office/drawing/2014/main" id="{9F68E527-7834-49C5-B20D-673FF28DFB84}"/>
              </a:ext>
            </a:extLst>
          </p:cNvPr>
          <p:cNvSpPr/>
          <p:nvPr/>
        </p:nvSpPr>
        <p:spPr bwMode="auto">
          <a:xfrm>
            <a:off x="4935850" y="6043167"/>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Sant’Omobono Terme</a:t>
            </a:r>
          </a:p>
        </p:txBody>
      </p:sp>
      <p:sp>
        <p:nvSpPr>
          <p:cNvPr id="19" name="Rettangolo con angoli arrotondati 18">
            <a:extLst>
              <a:ext uri="{FF2B5EF4-FFF2-40B4-BE49-F238E27FC236}">
                <a16:creationId xmlns:a16="http://schemas.microsoft.com/office/drawing/2014/main" id="{18740F00-4C44-41D0-8B4A-FD44F85877F3}"/>
              </a:ext>
            </a:extLst>
          </p:cNvPr>
          <p:cNvSpPr/>
          <p:nvPr/>
        </p:nvSpPr>
        <p:spPr bwMode="auto">
          <a:xfrm>
            <a:off x="974504" y="3998569"/>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Bergamo</a:t>
            </a:r>
          </a:p>
        </p:txBody>
      </p:sp>
      <p:sp>
        <p:nvSpPr>
          <p:cNvPr id="20" name="Rettangolo con angoli arrotondati 19">
            <a:extLst>
              <a:ext uri="{FF2B5EF4-FFF2-40B4-BE49-F238E27FC236}">
                <a16:creationId xmlns:a16="http://schemas.microsoft.com/office/drawing/2014/main" id="{E6916BCB-CAC8-42CF-B812-7E468EAFA88D}"/>
              </a:ext>
            </a:extLst>
          </p:cNvPr>
          <p:cNvSpPr/>
          <p:nvPr/>
        </p:nvSpPr>
        <p:spPr bwMode="auto">
          <a:xfrm>
            <a:off x="998495" y="4671081"/>
            <a:ext cx="3024336" cy="5828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t-IT" sz="14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rPr>
              <a:t>Villa D’Almè</a:t>
            </a:r>
          </a:p>
        </p:txBody>
      </p:sp>
      <p:sp>
        <p:nvSpPr>
          <p:cNvPr id="21" name="Freccia in giù 20">
            <a:extLst>
              <a:ext uri="{FF2B5EF4-FFF2-40B4-BE49-F238E27FC236}">
                <a16:creationId xmlns:a16="http://schemas.microsoft.com/office/drawing/2014/main" id="{6FA17115-08EE-4951-96EC-B2089051844B}"/>
              </a:ext>
            </a:extLst>
          </p:cNvPr>
          <p:cNvSpPr/>
          <p:nvPr/>
        </p:nvSpPr>
        <p:spPr>
          <a:xfrm>
            <a:off x="5595618" y="1631705"/>
            <a:ext cx="360040" cy="50405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53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5" grpId="0" animBg="1"/>
      <p:bldP spid="16" grpId="0" animBg="1"/>
      <p:bldP spid="17" grpId="0" animBg="1"/>
      <p:bldP spid="18" grpId="0" animBg="1"/>
      <p:bldP spid="19" grpId="0" animBg="1"/>
      <p:bldP spid="20"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pertina">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pertin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4533</TotalTime>
  <Words>2041</Words>
  <Application>Microsoft Office PowerPoint</Application>
  <PresentationFormat>Presentazione su schermo (4:3)</PresentationFormat>
  <Paragraphs>341</Paragraphs>
  <Slides>62</Slides>
  <Notes>62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62</vt:i4>
      </vt:variant>
    </vt:vector>
  </HeadingPairs>
  <TitlesOfParts>
    <vt:vector size="71" baseType="lpstr">
      <vt:lpstr>Microsoft YaHei</vt:lpstr>
      <vt:lpstr>MS PGothic</vt:lpstr>
      <vt:lpstr>Arial</vt:lpstr>
      <vt:lpstr>Book Antiqua</vt:lpstr>
      <vt:lpstr>Calibri</vt:lpstr>
      <vt:lpstr>Helvetica</vt:lpstr>
      <vt:lpstr>Times New Roman</vt:lpstr>
      <vt:lpstr>Wingdings</vt: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Consultorio Familiare </vt:lpstr>
      <vt:lpstr>Presentazione standard di PowerPoint</vt:lpstr>
      <vt:lpstr> Interventi psicologici  in area perinatale</vt:lpstr>
      <vt:lpstr>Interventi psicologici perinatalità</vt:lpstr>
      <vt:lpstr> Lo spazio 0-5</vt:lpstr>
      <vt:lpstr>SPAZIO 0-5</vt:lpstr>
      <vt:lpstr>Presentazione standard di PowerPoint</vt:lpstr>
      <vt:lpstr> Intervento psicologico  entro lo Spazio Giovani </vt:lpstr>
      <vt:lpstr>Presentazione standard di PowerPoint</vt:lpstr>
      <vt:lpstr>Presentazione standard di PowerPoint</vt:lpstr>
      <vt:lpstr>Presentazione standard di PowerPoint</vt:lpstr>
      <vt:lpstr> Lavoro dell’area di psicologia del CF  con le scuole</vt:lpstr>
      <vt:lpstr>Presentazione standard di PowerPoint</vt:lpstr>
      <vt:lpstr> Progetti</vt:lpstr>
      <vt:lpstr>Progetti e bandi</vt:lpstr>
      <vt:lpstr>Presentazione standard di PowerPoint</vt:lpstr>
      <vt:lpstr>Psicologia Casa di Comunità</vt:lpstr>
      <vt:lpstr>Promozione della salute Prevenzione della cronicizzazione Intervento precoce  Tempestività </vt:lpstr>
      <vt:lpstr>Presentazione standard di PowerPoint</vt:lpstr>
      <vt:lpstr>Presentazione standard di PowerPoint</vt:lpstr>
      <vt:lpstr>Presentazione standard di PowerPoint</vt:lpstr>
      <vt:lpstr>TAVOLI</vt:lpstr>
      <vt:lpstr>TAVOLI</vt:lpstr>
      <vt:lpstr>TAVOLI</vt:lpstr>
      <vt:lpstr>Presentazione standard di PowerPoint</vt:lpstr>
      <vt:lpstr>Presentazione standard di PowerPoint</vt:lpstr>
      <vt:lpstr>Presentazione standard di PowerPoint</vt:lpstr>
      <vt:lpstr>Centro Bambino e Famiglia (area della giustizia- valenza provinciale)</vt:lpstr>
      <vt:lpstr>Presentazione standard di PowerPoint</vt:lpstr>
      <vt:lpstr>Centro Bambino e Famiglia (area della giustizia- valenza provinciale)</vt:lpstr>
      <vt:lpstr>Invio </vt:lpstr>
      <vt:lpstr>Progetti</vt:lpstr>
      <vt:lpstr>Presentazione standard di PowerPoint</vt:lpstr>
      <vt:lpstr>PSICOLOGIA POLO OSPEDALIERO</vt:lpstr>
      <vt:lpstr>Altri progetti area pediatrica</vt:lpstr>
      <vt:lpstr>Progetti area oncologica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Quali temi?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Dolore, emozioni e strategie</dc:title>
  <dc:creator>User</dc:creator>
  <cp:lastModifiedBy>MARIA SIMONETTA SPADA</cp:lastModifiedBy>
  <cp:revision>477</cp:revision>
  <cp:lastPrinted>2024-02-21T10:55:33Z</cp:lastPrinted>
  <dcterms:created xsi:type="dcterms:W3CDTF">2014-05-11T19:23:01Z</dcterms:created>
  <dcterms:modified xsi:type="dcterms:W3CDTF">2024-10-23T12:59:48Z</dcterms:modified>
</cp:coreProperties>
</file>